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0" r:id="rId1"/>
  </p:sldMasterIdLst>
  <p:notesMasterIdLst>
    <p:notesMasterId r:id="rId60"/>
  </p:notesMasterIdLst>
  <p:sldIdLst>
    <p:sldId id="320" r:id="rId2"/>
    <p:sldId id="367" r:id="rId3"/>
    <p:sldId id="473" r:id="rId4"/>
    <p:sldId id="474" r:id="rId5"/>
    <p:sldId id="475" r:id="rId6"/>
    <p:sldId id="476" r:id="rId7"/>
    <p:sldId id="477" r:id="rId8"/>
    <p:sldId id="478" r:id="rId9"/>
    <p:sldId id="431" r:id="rId10"/>
    <p:sldId id="434" r:id="rId11"/>
    <p:sldId id="435" r:id="rId12"/>
    <p:sldId id="436" r:id="rId13"/>
    <p:sldId id="437" r:id="rId14"/>
    <p:sldId id="442" r:id="rId15"/>
    <p:sldId id="443" r:id="rId16"/>
    <p:sldId id="445" r:id="rId17"/>
    <p:sldId id="446" r:id="rId18"/>
    <p:sldId id="448" r:id="rId19"/>
    <p:sldId id="447" r:id="rId20"/>
    <p:sldId id="449" r:id="rId21"/>
    <p:sldId id="450" r:id="rId22"/>
    <p:sldId id="451" r:id="rId23"/>
    <p:sldId id="453" r:id="rId24"/>
    <p:sldId id="454" r:id="rId25"/>
    <p:sldId id="455" r:id="rId26"/>
    <p:sldId id="420" r:id="rId27"/>
    <p:sldId id="421" r:id="rId28"/>
    <p:sldId id="423" r:id="rId29"/>
    <p:sldId id="424" r:id="rId30"/>
    <p:sldId id="427" r:id="rId31"/>
    <p:sldId id="375" r:id="rId32"/>
    <p:sldId id="378" r:id="rId33"/>
    <p:sldId id="457" r:id="rId34"/>
    <p:sldId id="412" r:id="rId35"/>
    <p:sldId id="409" r:id="rId36"/>
    <p:sldId id="472" r:id="rId37"/>
    <p:sldId id="391" r:id="rId38"/>
    <p:sldId id="428" r:id="rId39"/>
    <p:sldId id="392" r:id="rId40"/>
    <p:sldId id="438" r:id="rId41"/>
    <p:sldId id="439" r:id="rId42"/>
    <p:sldId id="440" r:id="rId43"/>
    <p:sldId id="441" r:id="rId44"/>
    <p:sldId id="461" r:id="rId45"/>
    <p:sldId id="462" r:id="rId46"/>
    <p:sldId id="463" r:id="rId47"/>
    <p:sldId id="465" r:id="rId48"/>
    <p:sldId id="466" r:id="rId49"/>
    <p:sldId id="467" r:id="rId50"/>
    <p:sldId id="468" r:id="rId51"/>
    <p:sldId id="469" r:id="rId52"/>
    <p:sldId id="470" r:id="rId53"/>
    <p:sldId id="328" r:id="rId54"/>
    <p:sldId id="458" r:id="rId55"/>
    <p:sldId id="383" r:id="rId56"/>
    <p:sldId id="425" r:id="rId57"/>
    <p:sldId id="382" r:id="rId58"/>
    <p:sldId id="396" r:id="rId59"/>
  </p:sldIdLst>
  <p:sldSz cx="9144000" cy="6858000" type="screen4x3"/>
  <p:notesSz cx="6858000"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5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497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E5AB392B-663D-4973-9074-F79926560E8C}" type="datetimeFigureOut">
              <a:rPr lang="it-IT" smtClean="0"/>
              <a:pPr/>
              <a:t>17/11/2018</a:t>
            </a:fld>
            <a:endParaRPr lang="it-IT"/>
          </a:p>
        </p:txBody>
      </p:sp>
      <p:sp>
        <p:nvSpPr>
          <p:cNvPr id="4" name="Segnaposto immagine diapositiva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049B95D7-3126-4FFC-8E07-451D91A0708C}" type="slidenum">
              <a:rPr lang="it-IT" smtClean="0"/>
              <a:pPr/>
              <a:t>‹N›</a:t>
            </a:fld>
            <a:endParaRPr lang="it-IT"/>
          </a:p>
        </p:txBody>
      </p:sp>
    </p:spTree>
    <p:extLst>
      <p:ext uri="{BB962C8B-B14F-4D97-AF65-F5344CB8AC3E}">
        <p14:creationId xmlns:p14="http://schemas.microsoft.com/office/powerpoint/2010/main" val="402711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0DA2FFFB-207D-46D1-B734-9ECD724A87FE}" type="datetimeFigureOut">
              <a:rPr lang="it-IT" smtClean="0"/>
              <a:pPr>
                <a:defRPr/>
              </a:pPr>
              <a:t>17/11/2018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BA5D13D5-FB3A-4C29-8CAA-AC63731EB999}" type="slidenum">
              <a:rPr lang="it-IT" smtClean="0"/>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C1E389AF-8D76-4B0B-9927-868F19D39D1B}" type="datetimeFigureOut">
              <a:rPr lang="it-IT" smtClean="0"/>
              <a:pPr>
                <a:defRPr/>
              </a:pPr>
              <a:t>17/11/2018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185DBE75-C40E-4014-9E1E-82F21CDF6085}"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AF51F750-45D8-4648-AB1C-596E342AE4CF}" type="datetimeFigureOut">
              <a:rPr lang="it-IT" smtClean="0"/>
              <a:pPr>
                <a:defRPr/>
              </a:pPr>
              <a:t>17/11/2018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D79E1342-E818-400E-A34C-80D42AFF58DA}" type="slidenum">
              <a:rPr lang="it-IT" smtClean="0"/>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35592C02-2E7B-4C1E-A4AC-50B655D1A98F}" type="datetimeFigureOut">
              <a:rPr lang="it-IT" smtClean="0"/>
              <a:pPr>
                <a:defRPr/>
              </a:pPr>
              <a:t>17/11/2018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5041751E-4F82-4ABC-8A5E-8D0872B0632D}" type="slidenum">
              <a:rPr lang="it-IT" smtClean="0"/>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defRPr/>
            </a:pPr>
            <a:fld id="{0DA2FFFB-207D-46D1-B734-9ECD724A87FE}" type="datetimeFigureOut">
              <a:rPr lang="it-IT" smtClean="0"/>
              <a:pPr>
                <a:defRPr/>
              </a:pPr>
              <a:t>17/11/2018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BA5D13D5-FB3A-4C29-8CAA-AC63731EB999}" type="slidenum">
              <a:rPr lang="it-IT" smtClean="0"/>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fld id="{F11EB561-062E-415E-85EE-D981C26B93E0}" type="datetimeFigureOut">
              <a:rPr lang="it-IT" smtClean="0"/>
              <a:pPr>
                <a:defRPr/>
              </a:pPr>
              <a:t>17/11/2018</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40CC359C-608A-4E0E-B743-E0D8DDD01920}" type="slidenum">
              <a:rPr lang="it-IT" smtClean="0"/>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0DA2FFFB-207D-46D1-B734-9ECD724A87FE}" type="datetimeFigureOut">
              <a:rPr lang="it-IT" smtClean="0"/>
              <a:pPr>
                <a:defRPr/>
              </a:pPr>
              <a:t>17/11/2018</a:t>
            </a:fld>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BA5D13D5-FB3A-4C29-8CAA-AC63731EB999}" type="slidenum">
              <a:rPr lang="it-IT" smtClean="0"/>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a:defRPr/>
            </a:pPr>
            <a:fld id="{026F1C68-79CF-43D1-AA7A-56E7638C567C}" type="datetimeFigureOut">
              <a:rPr lang="it-IT" smtClean="0"/>
              <a:pPr>
                <a:defRPr/>
              </a:pPr>
              <a:t>17/11/2018</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DCDB5D76-0763-4F22-9039-DA5792A7A909}"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2A42A034-069B-423B-B3EF-66D475C5042B}" type="datetimeFigureOut">
              <a:rPr lang="it-IT" smtClean="0"/>
              <a:pPr>
                <a:defRPr/>
              </a:pPr>
              <a:t>17/11/2018</a:t>
            </a:fld>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53CA24BD-769A-469B-96A8-933E825FF0B6}"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0DA2FFFB-207D-46D1-B734-9ECD724A87FE}" type="datetimeFigureOut">
              <a:rPr lang="it-IT" smtClean="0"/>
              <a:pPr>
                <a:defRPr/>
              </a:pPr>
              <a:t>17/11/2018</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BA5D13D5-FB3A-4C29-8CAA-AC63731EB999}" type="slidenum">
              <a:rPr lang="it-IT" smtClean="0"/>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0DA2FFFB-207D-46D1-B734-9ECD724A87FE}" type="datetimeFigureOut">
              <a:rPr lang="it-IT" smtClean="0"/>
              <a:pPr>
                <a:defRPr/>
              </a:pPr>
              <a:t>17/11/2018</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BA5D13D5-FB3A-4C29-8CAA-AC63731EB999}" type="slidenum">
              <a:rPr lang="it-IT" smtClean="0"/>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DA2FFFB-207D-46D1-B734-9ECD724A87FE}" type="datetimeFigureOut">
              <a:rPr lang="it-IT" smtClean="0"/>
              <a:pPr>
                <a:defRPr/>
              </a:pPr>
              <a:t>17/11/2018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A5D13D5-FB3A-4C29-8CAA-AC63731EB999}" type="slidenum">
              <a:rPr lang="it-IT" smtClean="0"/>
              <a:pPr>
                <a:defRPr/>
              </a:pPr>
              <a:t>‹N›</a:t>
            </a:fld>
            <a:endParaRPr lang="it-IT"/>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javascrip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enato.it/leg/17/BGT/Schede/docnonleg/35737.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620688"/>
            <a:ext cx="7488832" cy="2808312"/>
          </a:xfrm>
        </p:spPr>
        <p:txBody>
          <a:bodyPr>
            <a:normAutofit fontScale="90000"/>
          </a:bodyPr>
          <a:lstStyle/>
          <a:p>
            <a:pPr algn="ctr"/>
            <a:r>
              <a:rPr lang="it-IT" dirty="0" smtClean="0"/>
              <a:t/>
            </a:r>
            <a:br>
              <a:rPr lang="it-IT" dirty="0" smtClean="0"/>
            </a:br>
            <a:r>
              <a:rPr lang="it-IT" dirty="0" smtClean="0"/>
              <a:t/>
            </a:r>
            <a:br>
              <a:rPr lang="it-IT" dirty="0" smtClean="0"/>
            </a:br>
            <a:r>
              <a:rPr lang="it-IT" dirty="0" smtClean="0"/>
              <a:t/>
            </a:r>
            <a:br>
              <a:rPr lang="it-IT" dirty="0" smtClean="0"/>
            </a:br>
            <a:r>
              <a:rPr lang="it-IT" sz="2700" dirty="0" smtClean="0">
                <a:solidFill>
                  <a:srgbClr val="FF0000"/>
                </a:solidFill>
              </a:rPr>
              <a:t/>
            </a:r>
            <a:br>
              <a:rPr lang="it-IT" sz="2700" dirty="0" smtClean="0">
                <a:solidFill>
                  <a:srgbClr val="FF0000"/>
                </a:solidFill>
              </a:rPr>
            </a:br>
            <a:r>
              <a:rPr lang="it-IT" sz="2700" dirty="0" smtClean="0">
                <a:solidFill>
                  <a:srgbClr val="FF0000"/>
                </a:solidFill>
              </a:rPr>
              <a:t/>
            </a:r>
            <a:br>
              <a:rPr lang="it-IT" sz="2700" dirty="0" smtClean="0">
                <a:solidFill>
                  <a:srgbClr val="FF0000"/>
                </a:solidFill>
              </a:rPr>
            </a:br>
            <a:r>
              <a:rPr lang="it-IT" sz="2700" dirty="0">
                <a:solidFill>
                  <a:srgbClr val="FF0000"/>
                </a:solidFill>
              </a:rPr>
              <a:t/>
            </a:r>
            <a:br>
              <a:rPr lang="it-IT" sz="2700" dirty="0">
                <a:solidFill>
                  <a:srgbClr val="FF0000"/>
                </a:solidFill>
              </a:rPr>
            </a:br>
            <a:r>
              <a:rPr lang="it-IT" dirty="0" smtClean="0">
                <a:solidFill>
                  <a:srgbClr val="FF0000"/>
                </a:solidFill>
              </a:rPr>
              <a:t>I reati contro le donne e i minori: politiche, leggi, strategie di tutela</a:t>
            </a:r>
            <a:r>
              <a:rPr lang="it-IT" sz="3100" dirty="0">
                <a:solidFill>
                  <a:srgbClr val="6352E0"/>
                </a:solidFill>
              </a:rPr>
              <a:t/>
            </a:r>
            <a:br>
              <a:rPr lang="it-IT" sz="3100" dirty="0">
                <a:solidFill>
                  <a:srgbClr val="6352E0"/>
                </a:solidFill>
              </a:rPr>
            </a:br>
            <a:r>
              <a:rPr lang="it-IT" sz="3100" dirty="0" smtClean="0">
                <a:solidFill>
                  <a:srgbClr val="6352E0"/>
                </a:solidFill>
              </a:rPr>
              <a:t/>
            </a:r>
            <a:br>
              <a:rPr lang="it-IT" sz="3100" dirty="0" smtClean="0">
                <a:solidFill>
                  <a:srgbClr val="6352E0"/>
                </a:solidFill>
              </a:rPr>
            </a:br>
            <a:r>
              <a:rPr lang="it-IT" sz="3100" dirty="0" smtClean="0">
                <a:solidFill>
                  <a:srgbClr val="6352E0"/>
                </a:solidFill>
              </a:rPr>
              <a:t/>
            </a:r>
            <a:br>
              <a:rPr lang="it-IT" sz="3100" dirty="0" smtClean="0">
                <a:solidFill>
                  <a:srgbClr val="6352E0"/>
                </a:solidFill>
              </a:rPr>
            </a:br>
            <a:r>
              <a:rPr lang="it-IT" sz="3100" dirty="0" smtClean="0">
                <a:solidFill>
                  <a:srgbClr val="6352E0"/>
                </a:solidFill>
              </a:rPr>
              <a:t>S.S.M. Trieste, 30 novembre </a:t>
            </a:r>
            <a:r>
              <a:rPr lang="it-IT" sz="3100" dirty="0" smtClean="0">
                <a:solidFill>
                  <a:srgbClr val="6352E0"/>
                </a:solidFill>
              </a:rPr>
              <a:t>2018</a:t>
            </a:r>
            <a:br>
              <a:rPr lang="it-IT" sz="3100" dirty="0" smtClean="0">
                <a:solidFill>
                  <a:srgbClr val="6352E0"/>
                </a:solidFill>
              </a:rPr>
            </a:br>
            <a:r>
              <a:rPr lang="it-IT" sz="3200" i="1" dirty="0" smtClean="0">
                <a:solidFill>
                  <a:srgbClr val="C00000"/>
                </a:solidFill>
              </a:rPr>
              <a:t/>
            </a:r>
            <a:br>
              <a:rPr lang="it-IT" sz="3200" i="1" dirty="0" smtClean="0">
                <a:solidFill>
                  <a:srgbClr val="C00000"/>
                </a:solidFill>
              </a:rPr>
            </a:br>
            <a:r>
              <a:rPr lang="it-IT" sz="2800" dirty="0" smtClean="0"/>
              <a:t>dr. Fabio </a:t>
            </a:r>
            <a:r>
              <a:rPr lang="it-IT" sz="2800" dirty="0" err="1" smtClean="0"/>
              <a:t>Roia</a:t>
            </a:r>
            <a:r>
              <a:rPr lang="it-IT" sz="2800" dirty="0" smtClean="0"/>
              <a:t> </a:t>
            </a:r>
            <a:br>
              <a:rPr lang="it-IT" sz="2800" dirty="0" smtClean="0"/>
            </a:br>
            <a:r>
              <a:rPr lang="it-IT" sz="2800" dirty="0" smtClean="0"/>
              <a:t>Presidente di Sezione Tribunale di Milano</a:t>
            </a:r>
            <a:endParaRPr lang="it-IT"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La risposta giudiziaria: luci ed ombre</a:t>
            </a:r>
            <a:endParaRPr lang="it-IT" dirty="0">
              <a:solidFill>
                <a:srgbClr val="FF0000"/>
              </a:solidFill>
            </a:endParaRPr>
          </a:p>
        </p:txBody>
      </p:sp>
      <p:sp>
        <p:nvSpPr>
          <p:cNvPr id="3" name="Segnaposto contenuto 2"/>
          <p:cNvSpPr>
            <a:spLocks noGrp="1"/>
          </p:cNvSpPr>
          <p:nvPr>
            <p:ph idx="1"/>
          </p:nvPr>
        </p:nvSpPr>
        <p:spPr/>
        <p:txBody>
          <a:bodyPr/>
          <a:lstStyle/>
          <a:p>
            <a:pPr>
              <a:buFont typeface="Arial" charset="0"/>
              <a:buChar char="•"/>
            </a:pPr>
            <a:r>
              <a:rPr lang="it-IT" dirty="0" smtClean="0"/>
              <a:t>Situazione a macchia di leopardo sul territorio italiano</a:t>
            </a:r>
          </a:p>
          <a:p>
            <a:pPr algn="just">
              <a:buFont typeface="Arial" charset="0"/>
              <a:buChar char="•"/>
            </a:pPr>
            <a:r>
              <a:rPr lang="it-IT" dirty="0" smtClean="0"/>
              <a:t>62% delle Procure moduli con magistrati specializzati</a:t>
            </a:r>
          </a:p>
          <a:p>
            <a:pPr algn="just">
              <a:buFont typeface="Arial" charset="0"/>
              <a:buChar char="•"/>
            </a:pPr>
            <a:r>
              <a:rPr lang="it-IT" dirty="0" smtClean="0"/>
              <a:t>Solo 13% dei Tribunali e 21% delle Corti di Appello hanno invece giudici specializzati</a:t>
            </a:r>
          </a:p>
          <a:p>
            <a:pPr algn="just">
              <a:buFont typeface="Arial" charset="0"/>
              <a:buChar char="•"/>
            </a:pPr>
            <a:r>
              <a:rPr lang="it-IT" dirty="0" smtClean="0"/>
              <a:t>Solo 36% degli uffici giudiziari ha sottoscritto protocolli per lavoro di rete  </a:t>
            </a:r>
            <a:endParaRPr lang="it-IT" dirty="0"/>
          </a:p>
        </p:txBody>
      </p:sp>
    </p:spTree>
    <p:extLst>
      <p:ext uri="{BB962C8B-B14F-4D97-AF65-F5344CB8AC3E}">
        <p14:creationId xmlns:p14="http://schemas.microsoft.com/office/powerpoint/2010/main" val="3172214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La risposta giudiziaria: luci ed ombre</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In circa 110 circondari sono presenti centri antiviolenza: taluni uffici giudiziari hanno dimostrato di non essere al corrente dell’esistenza di tali strutture</a:t>
            </a:r>
          </a:p>
          <a:p>
            <a:pPr algn="just"/>
            <a:r>
              <a:rPr lang="it-IT" u="sng" dirty="0" smtClean="0"/>
              <a:t>Nell’89% dei casi le sentenze diventano definitive entro tre anni dall’iscrizione del procedimento</a:t>
            </a:r>
          </a:p>
          <a:p>
            <a:pPr algn="just"/>
            <a:r>
              <a:rPr lang="it-IT" dirty="0" smtClean="0"/>
              <a:t>Esiti procedimenti: ¼ delle denunce archiviate; processi si concludono con dati variabili di assoluzioni che variano dal 12,6% (Trento) al 43,8% (Caltanissetta)</a:t>
            </a:r>
          </a:p>
          <a:p>
            <a:pPr algn="just"/>
            <a:r>
              <a:rPr lang="it-IT" dirty="0" smtClean="0"/>
              <a:t>Trasversalità anagrafica degli autori del reato e delle parti lese</a:t>
            </a:r>
          </a:p>
          <a:p>
            <a:pPr algn="just"/>
            <a:r>
              <a:rPr lang="it-IT" dirty="0" smtClean="0"/>
              <a:t>Autori reati oltre il 70% nato in Italia</a:t>
            </a:r>
            <a:endParaRPr lang="it-IT" dirty="0"/>
          </a:p>
        </p:txBody>
      </p:sp>
    </p:spTree>
    <p:extLst>
      <p:ext uri="{BB962C8B-B14F-4D97-AF65-F5344CB8AC3E}">
        <p14:creationId xmlns:p14="http://schemas.microsoft.com/office/powerpoint/2010/main" val="785648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Il difficile dialogo fra area civile e area penale della crisi relazionale</a:t>
            </a:r>
            <a:endParaRPr lang="it-IT"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just"/>
            <a:r>
              <a:rPr lang="it-IT" dirty="0" smtClean="0"/>
              <a:t>La Commissione ha sottolineato come debba trovare rigorosa applicazione l’art. 31 della Convenzione di Istanbul secondo cui nei provvedimenti afferenti ai minori devono essere oggetto di necessaria valutazione le eventuali pregresse azioni violente ad opera del soggetto maltrattante sia nei casi di violenza diretta o assistita dai minori sia nel caso di violenza esclusiva sull’altro genitore.</a:t>
            </a:r>
          </a:p>
          <a:p>
            <a:pPr algn="just"/>
            <a:r>
              <a:rPr lang="it-IT" u="sng" dirty="0" smtClean="0"/>
              <a:t>Per il Giudice civile obbligo di motivazione aggravata</a:t>
            </a:r>
            <a:endParaRPr lang="it-IT" u="sng" dirty="0"/>
          </a:p>
        </p:txBody>
      </p:sp>
    </p:spTree>
    <p:extLst>
      <p:ext uri="{BB962C8B-B14F-4D97-AF65-F5344CB8AC3E}">
        <p14:creationId xmlns:p14="http://schemas.microsoft.com/office/powerpoint/2010/main" val="3808107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Prospettive di intervento normativo</a:t>
            </a:r>
            <a:endParaRPr lang="it-IT"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r>
              <a:rPr lang="it-IT" dirty="0" smtClean="0"/>
              <a:t>Aumento termine di fase cautelare (per delitti ex artt. 572, 612 bis c.p.)</a:t>
            </a:r>
          </a:p>
          <a:p>
            <a:pPr algn="just"/>
            <a:r>
              <a:rPr lang="it-IT" dirty="0" smtClean="0"/>
              <a:t>Ipotesi di arresto in flagranza differito nelle 48 ore ( problema dell’accoglienza della donna sottoposta a grave rischio)</a:t>
            </a:r>
          </a:p>
          <a:p>
            <a:pPr algn="just"/>
            <a:r>
              <a:rPr lang="it-IT" dirty="0" smtClean="0"/>
              <a:t>Introduzione del delitto di </a:t>
            </a:r>
            <a:r>
              <a:rPr lang="it-IT" dirty="0" err="1" smtClean="0"/>
              <a:t>femminicidio</a:t>
            </a:r>
            <a:r>
              <a:rPr lang="it-IT" dirty="0" smtClean="0"/>
              <a:t> (omicidio consumato per ragioni di genere)</a:t>
            </a:r>
          </a:p>
          <a:p>
            <a:pPr algn="just"/>
            <a:r>
              <a:rPr lang="it-IT" dirty="0" smtClean="0"/>
              <a:t>Modifica dell’art. 220 c.p.p. per aiutare il giudice nella valutazione del rischio</a:t>
            </a:r>
          </a:p>
          <a:p>
            <a:pPr algn="just"/>
            <a:r>
              <a:rPr lang="it-IT" dirty="0" smtClean="0"/>
              <a:t>Norma di carattere generale che preveda ingiunzione terapeutica </a:t>
            </a:r>
            <a:r>
              <a:rPr lang="it-IT" dirty="0" err="1" smtClean="0"/>
              <a:t>trattamentale</a:t>
            </a:r>
            <a:r>
              <a:rPr lang="it-IT" dirty="0" smtClean="0"/>
              <a:t> per l’autore dei reati catalogo della violenza di genere</a:t>
            </a:r>
            <a:endParaRPr lang="it-IT" dirty="0"/>
          </a:p>
        </p:txBody>
      </p:sp>
    </p:spTree>
    <p:extLst>
      <p:ext uri="{BB962C8B-B14F-4D97-AF65-F5344CB8AC3E}">
        <p14:creationId xmlns:p14="http://schemas.microsoft.com/office/powerpoint/2010/main" val="1143670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L’INTERVENTO DEL CONSIGLIO SUPERIORE DELLA MAGISTRATURA</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Risoluzione 214/VV/2017 del 9/5/2018 «Linee guida in tema di organizzazione e buone prassi per la trattazione dei procedimenti relativi a reati di violenza di genere e domestica»</a:t>
            </a:r>
          </a:p>
          <a:p>
            <a:r>
              <a:rPr lang="it-IT" dirty="0" smtClean="0"/>
              <a:t>Precedenti delibere 8/7/2009, 30/10/2010 e 12/3/2014</a:t>
            </a:r>
          </a:p>
          <a:p>
            <a:pPr algn="just"/>
            <a:r>
              <a:rPr lang="it-IT" dirty="0" smtClean="0">
                <a:solidFill>
                  <a:srgbClr val="FF0000"/>
                </a:solidFill>
              </a:rPr>
              <a:t>Responsabilizzazione di tutti gli attori istituzionali e non in grado di contribuire a svelare forme sommerse di violenza chiamati a effettuare una tempestiva valutazione prognostica del rischio reale cui la vittima è esposta, coinvolti in quel percorso di sostegno e di protezione di quest’ultima </a:t>
            </a:r>
            <a:r>
              <a:rPr lang="it-IT" u="sng" dirty="0" smtClean="0">
                <a:solidFill>
                  <a:srgbClr val="FF0000"/>
                </a:solidFill>
              </a:rPr>
              <a:t>in affiancamento all’intervento giurisdizionale</a:t>
            </a:r>
            <a:r>
              <a:rPr lang="it-IT" dirty="0" smtClean="0">
                <a:solidFill>
                  <a:srgbClr val="FF0000"/>
                </a:solidFill>
              </a:rPr>
              <a:t> </a:t>
            </a:r>
            <a:endParaRPr lang="it-IT" dirty="0">
              <a:solidFill>
                <a:srgbClr val="FF0000"/>
              </a:solidFill>
            </a:endParaRPr>
          </a:p>
        </p:txBody>
      </p:sp>
    </p:spTree>
    <p:extLst>
      <p:ext uri="{BB962C8B-B14F-4D97-AF65-F5344CB8AC3E}">
        <p14:creationId xmlns:p14="http://schemas.microsoft.com/office/powerpoint/2010/main" val="4267185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C.S.M. 9 maggio 2018</a:t>
            </a:r>
            <a:endParaRPr lang="it-IT" dirty="0"/>
          </a:p>
        </p:txBody>
      </p:sp>
      <p:sp>
        <p:nvSpPr>
          <p:cNvPr id="3" name="Segnaposto contenuto 2"/>
          <p:cNvSpPr>
            <a:spLocks noGrp="1"/>
          </p:cNvSpPr>
          <p:nvPr>
            <p:ph idx="1"/>
          </p:nvPr>
        </p:nvSpPr>
        <p:spPr/>
        <p:txBody>
          <a:bodyPr>
            <a:normAutofit fontScale="92500"/>
          </a:bodyPr>
          <a:lstStyle/>
          <a:p>
            <a:r>
              <a:rPr lang="it-IT" b="1" u="sng" dirty="0" smtClean="0"/>
              <a:t>Uffici requirenti</a:t>
            </a:r>
          </a:p>
          <a:p>
            <a:pPr algn="just"/>
            <a:r>
              <a:rPr lang="it-IT" dirty="0" smtClean="0"/>
              <a:t>Piena attuazione al principio di specializzazione (solo in 2 uffici grandi, 2 medio-piccoli e 24 piccoli assenza di gruppi specializzati)</a:t>
            </a:r>
          </a:p>
          <a:p>
            <a:pPr algn="just"/>
            <a:r>
              <a:rPr lang="it-IT" dirty="0" smtClean="0"/>
              <a:t>Necessaria costituzione di gruppi o dipartimenti specializzati</a:t>
            </a:r>
          </a:p>
          <a:p>
            <a:pPr algn="just"/>
            <a:r>
              <a:rPr lang="it-IT" dirty="0" smtClean="0"/>
              <a:t>Assegnazione di P.M. basata sulle specifiche attitudini dei sostituti (rapporto con vittime, apprezzamento rischio reiterazione di reati)</a:t>
            </a:r>
            <a:endParaRPr lang="it-IT" dirty="0"/>
          </a:p>
        </p:txBody>
      </p:sp>
    </p:spTree>
    <p:extLst>
      <p:ext uri="{BB962C8B-B14F-4D97-AF65-F5344CB8AC3E}">
        <p14:creationId xmlns:p14="http://schemas.microsoft.com/office/powerpoint/2010/main" val="1323087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C.S.M. 9 maggio 2018</a:t>
            </a:r>
          </a:p>
        </p:txBody>
      </p:sp>
      <p:sp>
        <p:nvSpPr>
          <p:cNvPr id="3" name="Segnaposto contenuto 2"/>
          <p:cNvSpPr>
            <a:spLocks noGrp="1"/>
          </p:cNvSpPr>
          <p:nvPr>
            <p:ph idx="1"/>
          </p:nvPr>
        </p:nvSpPr>
        <p:spPr/>
        <p:txBody>
          <a:bodyPr>
            <a:normAutofit fontScale="85000" lnSpcReduction="20000"/>
          </a:bodyPr>
          <a:lstStyle/>
          <a:p>
            <a:r>
              <a:rPr lang="it-IT" b="1" u="sng" dirty="0" smtClean="0"/>
              <a:t>Uffici giudicanti</a:t>
            </a:r>
          </a:p>
          <a:p>
            <a:r>
              <a:rPr lang="it-IT" dirty="0" smtClean="0"/>
              <a:t>Necessità sapere specialistico per il giudice</a:t>
            </a:r>
          </a:p>
          <a:p>
            <a:r>
              <a:rPr lang="it-IT" dirty="0" smtClean="0"/>
              <a:t>Basso il tasso di specializzazione</a:t>
            </a:r>
          </a:p>
          <a:p>
            <a:r>
              <a:rPr lang="it-IT" dirty="0" smtClean="0"/>
              <a:t>Vincolatività della disposizione anche per gli uffici di secondo grado</a:t>
            </a:r>
          </a:p>
          <a:p>
            <a:pPr algn="just"/>
            <a:r>
              <a:rPr lang="it-IT" dirty="0" smtClean="0"/>
              <a:t>Necessità formazione S.S.M. sia in sede centrale che decentrata: incremento dei corsi</a:t>
            </a:r>
          </a:p>
          <a:p>
            <a:pPr algn="just"/>
            <a:r>
              <a:rPr lang="it-IT" dirty="0" smtClean="0"/>
              <a:t>Riunioni periodiche ex art 47 quater Ordinamento Giudiziario anche con operatori del settore ed in particolare con le figure che svolgono il ruolo di ausiliari nell’audizione delle vittime</a:t>
            </a:r>
            <a:endParaRPr lang="it-IT" dirty="0"/>
          </a:p>
        </p:txBody>
      </p:sp>
    </p:spTree>
    <p:extLst>
      <p:ext uri="{BB962C8B-B14F-4D97-AF65-F5344CB8AC3E}">
        <p14:creationId xmlns:p14="http://schemas.microsoft.com/office/powerpoint/2010/main" val="577733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C.S.M. 9 maggio 2018</a:t>
            </a:r>
          </a:p>
        </p:txBody>
      </p:sp>
      <p:sp>
        <p:nvSpPr>
          <p:cNvPr id="3" name="Segnaposto contenuto 2"/>
          <p:cNvSpPr>
            <a:spLocks noGrp="1"/>
          </p:cNvSpPr>
          <p:nvPr>
            <p:ph idx="1"/>
          </p:nvPr>
        </p:nvSpPr>
        <p:spPr/>
        <p:txBody>
          <a:bodyPr/>
          <a:lstStyle/>
          <a:p>
            <a:pPr algn="just"/>
            <a:r>
              <a:rPr lang="it-IT" dirty="0" smtClean="0"/>
              <a:t>Incremento sezioni/magistrati specializzati anche con aumento esonero affari ordinari</a:t>
            </a:r>
          </a:p>
          <a:p>
            <a:pPr algn="just"/>
            <a:r>
              <a:rPr lang="it-IT" dirty="0" smtClean="0"/>
              <a:t>Trattazione prioritaria ex art. 132 </a:t>
            </a:r>
            <a:r>
              <a:rPr lang="it-IT" dirty="0" err="1" smtClean="0"/>
              <a:t>disp</a:t>
            </a:r>
            <a:r>
              <a:rPr lang="it-IT" dirty="0" smtClean="0"/>
              <a:t>. </a:t>
            </a:r>
            <a:r>
              <a:rPr lang="it-IT" dirty="0" err="1" smtClean="0"/>
              <a:t>att</a:t>
            </a:r>
            <a:r>
              <a:rPr lang="it-IT" dirty="0" smtClean="0"/>
              <a:t> c.p.p.</a:t>
            </a:r>
          </a:p>
          <a:p>
            <a:pPr algn="just"/>
            <a:r>
              <a:rPr lang="it-IT" dirty="0" smtClean="0"/>
              <a:t>Specializzazione anche Ufficio GIP/GUP con la previsione di ruoli specializzati e comunque scambio culturale con altri operatori del settore</a:t>
            </a:r>
            <a:endParaRPr lang="it-IT" dirty="0"/>
          </a:p>
        </p:txBody>
      </p:sp>
    </p:spTree>
    <p:extLst>
      <p:ext uri="{BB962C8B-B14F-4D97-AF65-F5344CB8AC3E}">
        <p14:creationId xmlns:p14="http://schemas.microsoft.com/office/powerpoint/2010/main" val="1464728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C.S.M. 9 maggio 2018</a:t>
            </a:r>
          </a:p>
        </p:txBody>
      </p:sp>
      <p:sp>
        <p:nvSpPr>
          <p:cNvPr id="3" name="Segnaposto contenuto 2"/>
          <p:cNvSpPr>
            <a:spLocks noGrp="1"/>
          </p:cNvSpPr>
          <p:nvPr>
            <p:ph idx="1"/>
          </p:nvPr>
        </p:nvSpPr>
        <p:spPr/>
        <p:txBody>
          <a:bodyPr/>
          <a:lstStyle/>
          <a:p>
            <a:pPr algn="just"/>
            <a:r>
              <a:rPr lang="it-IT" dirty="0" smtClean="0"/>
              <a:t>Necessità di evitare vittimizzazione secondaria della parte lesa attraverso valorizzazione strumenti quali l’incidente probatorio</a:t>
            </a:r>
          </a:p>
          <a:p>
            <a:pPr algn="just"/>
            <a:r>
              <a:rPr lang="it-IT" dirty="0" smtClean="0"/>
              <a:t>Personalizzazione del procedimento: avanti il giudice collegiale presenza dello stesso P.M. che ha istruito il procedimento</a:t>
            </a:r>
          </a:p>
          <a:p>
            <a:pPr algn="just"/>
            <a:r>
              <a:rPr lang="it-IT" dirty="0" smtClean="0"/>
              <a:t>Trattazione di questi reati riservata in via esclusiva ai magistrati togati </a:t>
            </a:r>
            <a:endParaRPr lang="it-IT" dirty="0"/>
          </a:p>
        </p:txBody>
      </p:sp>
    </p:spTree>
    <p:extLst>
      <p:ext uri="{BB962C8B-B14F-4D97-AF65-F5344CB8AC3E}">
        <p14:creationId xmlns:p14="http://schemas.microsoft.com/office/powerpoint/2010/main" val="2238362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C.S.M. 9 maggio 2018</a:t>
            </a:r>
          </a:p>
        </p:txBody>
      </p:sp>
      <p:sp>
        <p:nvSpPr>
          <p:cNvPr id="3" name="Segnaposto contenuto 2"/>
          <p:cNvSpPr>
            <a:spLocks noGrp="1"/>
          </p:cNvSpPr>
          <p:nvPr>
            <p:ph idx="1"/>
          </p:nvPr>
        </p:nvSpPr>
        <p:spPr/>
        <p:txBody>
          <a:bodyPr>
            <a:normAutofit lnSpcReduction="10000"/>
          </a:bodyPr>
          <a:lstStyle/>
          <a:p>
            <a:r>
              <a:rPr lang="it-IT" b="1" u="sng" dirty="0" smtClean="0"/>
              <a:t>Criteri di priorità nella trattazione degli affari </a:t>
            </a:r>
          </a:p>
          <a:p>
            <a:pPr algn="just"/>
            <a:r>
              <a:rPr lang="it-IT" dirty="0" smtClean="0"/>
              <a:t>Per tutti gli uffici c.d. priorità </a:t>
            </a:r>
            <a:r>
              <a:rPr lang="it-IT" dirty="0" err="1" smtClean="0"/>
              <a:t>ultralegale</a:t>
            </a:r>
            <a:r>
              <a:rPr lang="it-IT" dirty="0" smtClean="0"/>
              <a:t> per delitti di cui all’art. 132 </a:t>
            </a:r>
            <a:r>
              <a:rPr lang="it-IT" dirty="0" err="1" smtClean="0"/>
              <a:t>disp</a:t>
            </a:r>
            <a:r>
              <a:rPr lang="it-IT" dirty="0" smtClean="0"/>
              <a:t>. </a:t>
            </a:r>
            <a:r>
              <a:rPr lang="it-IT" dirty="0" err="1" smtClean="0"/>
              <a:t>att</a:t>
            </a:r>
            <a:r>
              <a:rPr lang="it-IT" dirty="0" smtClean="0"/>
              <a:t>. c.p.p.;</a:t>
            </a:r>
          </a:p>
          <a:p>
            <a:pPr algn="just"/>
            <a:r>
              <a:rPr lang="it-IT" dirty="0" smtClean="0"/>
              <a:t>Per uffici giudicanti prevedere trattazione prioritaria anche per reati ex artt. 582 c.p. aggravato da relazioni affettive, 612 </a:t>
            </a:r>
            <a:r>
              <a:rPr lang="it-IT" dirty="0" err="1" smtClean="0"/>
              <a:t>u.c.</a:t>
            </a:r>
            <a:r>
              <a:rPr lang="it-IT" dirty="0" smtClean="0"/>
              <a:t> c.p., 574, 574 bis c.p., 570, 570 bis c.p. (violenza economica) e 388 co. II c.p.;</a:t>
            </a:r>
          </a:p>
          <a:p>
            <a:pPr marL="0" indent="0" algn="just">
              <a:buNone/>
            </a:pPr>
            <a:r>
              <a:rPr lang="it-IT" dirty="0" smtClean="0"/>
              <a:t>    </a:t>
            </a:r>
            <a:endParaRPr lang="it-IT" dirty="0"/>
          </a:p>
        </p:txBody>
      </p:sp>
    </p:spTree>
    <p:extLst>
      <p:ext uri="{BB962C8B-B14F-4D97-AF65-F5344CB8AC3E}">
        <p14:creationId xmlns:p14="http://schemas.microsoft.com/office/powerpoint/2010/main" val="572990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NOSTRA STORIA</a:t>
            </a:r>
            <a:endParaRPr lang="it-IT" dirty="0"/>
          </a:p>
        </p:txBody>
      </p:sp>
      <p:sp>
        <p:nvSpPr>
          <p:cNvPr id="3" name="Segnaposto contenuto 2"/>
          <p:cNvSpPr>
            <a:spLocks noGrp="1"/>
          </p:cNvSpPr>
          <p:nvPr>
            <p:ph idx="1"/>
          </p:nvPr>
        </p:nvSpPr>
        <p:spPr>
          <a:xfrm>
            <a:off x="683568" y="1196752"/>
            <a:ext cx="7312670" cy="5472608"/>
          </a:xfrm>
        </p:spPr>
        <p:txBody>
          <a:bodyPr>
            <a:noAutofit/>
          </a:bodyPr>
          <a:lstStyle/>
          <a:p>
            <a:pPr algn="just">
              <a:buNone/>
            </a:pPr>
            <a:r>
              <a:rPr lang="it-IT" sz="2400" dirty="0" smtClean="0"/>
              <a:t>     Rappresentazione della donna nella società</a:t>
            </a:r>
          </a:p>
          <a:p>
            <a:pPr algn="just">
              <a:buNone/>
            </a:pPr>
            <a:r>
              <a:rPr lang="it-IT" sz="2400" dirty="0"/>
              <a:t> </a:t>
            </a:r>
            <a:r>
              <a:rPr lang="it-IT" sz="2400" dirty="0" smtClean="0"/>
              <a:t>    Legge sul divorzio 1970</a:t>
            </a:r>
          </a:p>
          <a:p>
            <a:pPr algn="just">
              <a:buNone/>
            </a:pPr>
            <a:r>
              <a:rPr lang="it-IT" sz="2400" dirty="0" smtClean="0"/>
              <a:t>     Riforma diritto di famiglia 1975</a:t>
            </a:r>
          </a:p>
          <a:p>
            <a:pPr algn="just">
              <a:buNone/>
            </a:pPr>
            <a:r>
              <a:rPr lang="it-IT" sz="2400" dirty="0" smtClean="0"/>
              <a:t>     587 c.p. Omicidio e lesione personale a causa di onore : Legge 5 agosto 1981 n. 442 abroga la rilevanza penale della causa d’onore</a:t>
            </a:r>
          </a:p>
          <a:p>
            <a:pPr algn="just">
              <a:buNone/>
            </a:pPr>
            <a:r>
              <a:rPr lang="it-IT" sz="2400" dirty="0" smtClean="0"/>
              <a:t>     519 violenza carnale, 521 c.p. atti di libidine violenti abrogati dalla L. 15/2/1996 n. 66 </a:t>
            </a:r>
          </a:p>
          <a:p>
            <a:pPr algn="just">
              <a:buNone/>
            </a:pPr>
            <a:r>
              <a:rPr lang="it-IT" sz="2400" dirty="0" smtClean="0"/>
              <a:t>     Evoluzione interpretativa dell’art. 572 c.p.: riconoscimento maltrattamento psicologico soltanto recente </a:t>
            </a:r>
          </a:p>
          <a:p>
            <a:pPr algn="just">
              <a:buNone/>
            </a:pPr>
            <a:r>
              <a:rPr lang="it-IT" sz="2400" dirty="0" smtClean="0"/>
              <a:t>     Introduzione dell’ergastolo per omicidio di persona legata da relazione affettiva soltanto con Legge 4/2018 </a:t>
            </a:r>
          </a:p>
          <a:p>
            <a:pPr algn="just">
              <a:buNone/>
            </a:pPr>
            <a:endParaRPr lang="it-IT" sz="2400" dirty="0" smtClean="0"/>
          </a:p>
          <a:p>
            <a:pPr algn="just">
              <a:buNone/>
            </a:pPr>
            <a:endParaRPr lang="it-IT"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C.S.M. 9 maggio 2018</a:t>
            </a:r>
          </a:p>
        </p:txBody>
      </p:sp>
      <p:sp>
        <p:nvSpPr>
          <p:cNvPr id="3" name="Segnaposto contenuto 2"/>
          <p:cNvSpPr>
            <a:spLocks noGrp="1"/>
          </p:cNvSpPr>
          <p:nvPr>
            <p:ph idx="1"/>
          </p:nvPr>
        </p:nvSpPr>
        <p:spPr/>
        <p:txBody>
          <a:bodyPr>
            <a:normAutofit fontScale="77500" lnSpcReduction="20000"/>
          </a:bodyPr>
          <a:lstStyle/>
          <a:p>
            <a:r>
              <a:rPr lang="it-IT" b="1" u="sng" dirty="0" smtClean="0"/>
              <a:t>Buone prassi</a:t>
            </a:r>
          </a:p>
          <a:p>
            <a:pPr algn="just"/>
            <a:r>
              <a:rPr lang="it-IT" dirty="0" smtClean="0"/>
              <a:t>Promozione e implementazione forme di raccordo fra Procure, Tribunali con soggetti esterni istituzionali esterni (polizia giudiziaria) del terzo settore (centri antiviolenza, centri per recupero maltrattanti)</a:t>
            </a:r>
          </a:p>
          <a:p>
            <a:pPr algn="just"/>
            <a:r>
              <a:rPr lang="it-IT" u="sng" dirty="0" smtClean="0"/>
              <a:t>Procure P.G.:</a:t>
            </a:r>
          </a:p>
          <a:p>
            <a:pPr algn="just"/>
            <a:r>
              <a:rPr lang="it-IT" dirty="0" smtClean="0"/>
              <a:t>Immediato raccordo</a:t>
            </a:r>
          </a:p>
          <a:p>
            <a:pPr algn="just"/>
            <a:r>
              <a:rPr lang="it-IT" dirty="0" smtClean="0"/>
              <a:t>Evitare «impropri interventi di mediazione mirati alla riconciliazione»</a:t>
            </a:r>
          </a:p>
          <a:p>
            <a:pPr algn="just"/>
            <a:r>
              <a:rPr lang="it-IT" dirty="0" smtClean="0"/>
              <a:t>Formazione alle forze di P.G.</a:t>
            </a:r>
          </a:p>
          <a:p>
            <a:pPr algn="just"/>
            <a:r>
              <a:rPr lang="it-IT" dirty="0" smtClean="0"/>
              <a:t>Individuazione sul territorio di referenti di P.G.</a:t>
            </a:r>
          </a:p>
          <a:p>
            <a:pPr algn="just"/>
            <a:r>
              <a:rPr lang="it-IT" dirty="0" smtClean="0"/>
              <a:t>Istituzione  c.d. «turno violenza»</a:t>
            </a:r>
            <a:endParaRPr lang="it-IT" dirty="0"/>
          </a:p>
        </p:txBody>
      </p:sp>
    </p:spTree>
    <p:extLst>
      <p:ext uri="{BB962C8B-B14F-4D97-AF65-F5344CB8AC3E}">
        <p14:creationId xmlns:p14="http://schemas.microsoft.com/office/powerpoint/2010/main" val="3417602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C.S.M. 9 maggio 2018</a:t>
            </a:r>
          </a:p>
        </p:txBody>
      </p:sp>
      <p:sp>
        <p:nvSpPr>
          <p:cNvPr id="3" name="Segnaposto contenuto 2"/>
          <p:cNvSpPr>
            <a:spLocks noGrp="1"/>
          </p:cNvSpPr>
          <p:nvPr>
            <p:ph idx="1"/>
          </p:nvPr>
        </p:nvSpPr>
        <p:spPr/>
        <p:txBody>
          <a:bodyPr/>
          <a:lstStyle/>
          <a:p>
            <a:pPr algn="just"/>
            <a:r>
              <a:rPr lang="it-IT" dirty="0" smtClean="0"/>
              <a:t>Necessità che gli uffici giudiziari contribuiscano ad una generale azione di informazione e sensibilizzazione della collettività</a:t>
            </a:r>
          </a:p>
          <a:p>
            <a:pPr algn="just"/>
            <a:r>
              <a:rPr lang="it-IT" dirty="0" smtClean="0"/>
              <a:t>Necessità di informare la vittima vulnerabile dell’esistenza di diritti in modo non burocratico ma effettivo (vademecum o altro)</a:t>
            </a:r>
          </a:p>
          <a:p>
            <a:pPr marL="0" indent="0" algn="just">
              <a:buNone/>
            </a:pPr>
            <a:r>
              <a:rPr lang="it-IT" dirty="0" smtClean="0"/>
              <a:t> </a:t>
            </a:r>
            <a:endParaRPr lang="it-IT" dirty="0"/>
          </a:p>
        </p:txBody>
      </p:sp>
    </p:spTree>
    <p:extLst>
      <p:ext uri="{BB962C8B-B14F-4D97-AF65-F5344CB8AC3E}">
        <p14:creationId xmlns:p14="http://schemas.microsoft.com/office/powerpoint/2010/main" val="4089470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C.S.M. 9 maggio 2018</a:t>
            </a:r>
          </a:p>
        </p:txBody>
      </p:sp>
      <p:sp>
        <p:nvSpPr>
          <p:cNvPr id="3" name="Segnaposto contenuto 2"/>
          <p:cNvSpPr>
            <a:spLocks noGrp="1"/>
          </p:cNvSpPr>
          <p:nvPr>
            <p:ph idx="1"/>
          </p:nvPr>
        </p:nvSpPr>
        <p:spPr/>
        <p:txBody>
          <a:bodyPr>
            <a:normAutofit fontScale="92500" lnSpcReduction="20000"/>
          </a:bodyPr>
          <a:lstStyle/>
          <a:p>
            <a:r>
              <a:rPr lang="it-IT" b="1" u="sng" dirty="0" smtClean="0"/>
              <a:t>Buone prassi per ascoltare la persona offesa</a:t>
            </a:r>
          </a:p>
          <a:p>
            <a:r>
              <a:rPr lang="it-IT" dirty="0" smtClean="0"/>
              <a:t>Videoregistrazione dell’atto</a:t>
            </a:r>
          </a:p>
          <a:p>
            <a:pPr algn="just"/>
            <a:r>
              <a:rPr lang="it-IT" dirty="0" smtClean="0"/>
              <a:t>Fase dibattimentale: «diritto alla protezione» (art. 56 Convenzione Istanbul, art. 23 Direttiva 2012/29UE): evitare un contatto visivo con l’autore del reato (paravento); consentire l’esame in aula anche senza la presenza fisica (videoconferenza); permettere che il processo si svolga a porte chiuse</a:t>
            </a:r>
          </a:p>
          <a:p>
            <a:pPr algn="just"/>
            <a:r>
              <a:rPr lang="it-IT" dirty="0" smtClean="0"/>
              <a:t>Obbligo Giudice: assicurare condizioni di serenità e genuinità della deposizione  </a:t>
            </a:r>
            <a:endParaRPr lang="it-IT" dirty="0"/>
          </a:p>
        </p:txBody>
      </p:sp>
    </p:spTree>
    <p:extLst>
      <p:ext uri="{BB962C8B-B14F-4D97-AF65-F5344CB8AC3E}">
        <p14:creationId xmlns:p14="http://schemas.microsoft.com/office/powerpoint/2010/main" val="3614411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C.S.M. 9 maggio 2018</a:t>
            </a:r>
          </a:p>
        </p:txBody>
      </p:sp>
      <p:sp>
        <p:nvSpPr>
          <p:cNvPr id="3" name="Segnaposto contenuto 2"/>
          <p:cNvSpPr>
            <a:spLocks noGrp="1"/>
          </p:cNvSpPr>
          <p:nvPr>
            <p:ph idx="1"/>
          </p:nvPr>
        </p:nvSpPr>
        <p:spPr/>
        <p:txBody>
          <a:bodyPr>
            <a:normAutofit fontScale="70000" lnSpcReduction="20000"/>
          </a:bodyPr>
          <a:lstStyle/>
          <a:p>
            <a:r>
              <a:rPr lang="it-IT" b="1" u="sng" dirty="0" smtClean="0"/>
              <a:t>Rapporti tra Procure Ordinarie, Uffici Minorili e Giudici Civili</a:t>
            </a:r>
          </a:p>
          <a:p>
            <a:r>
              <a:rPr lang="it-IT" dirty="0" smtClean="0"/>
              <a:t>Esigenza di rafforzare cooperazione interna al sistema giudiziario</a:t>
            </a:r>
          </a:p>
          <a:p>
            <a:pPr algn="just"/>
            <a:r>
              <a:rPr lang="it-IT" dirty="0" smtClean="0"/>
              <a:t>Promuovere accordi e linee guida al fine di garantire una tempestiva cooperazione da parte di tutti i magistrati competenti finalizzati a:</a:t>
            </a:r>
          </a:p>
          <a:p>
            <a:pPr algn="just"/>
            <a:r>
              <a:rPr lang="it-IT" dirty="0" smtClean="0"/>
              <a:t>**condividere il rispettivo patrimonio informativo disciplinando lo scambio in tempi reali delle informazioni e degli atti di reciproco interesse;</a:t>
            </a:r>
          </a:p>
          <a:p>
            <a:pPr algn="just"/>
            <a:r>
              <a:rPr lang="it-IT" dirty="0" smtClean="0"/>
              <a:t>**operare nel senso di concentrare l’acquisizione dei contributi dichiarativi delle vittime condividendo tempi e modalità e prevedendo la partecipazione congiunta dei magistrati ad alcune attività istruttorie</a:t>
            </a:r>
          </a:p>
          <a:p>
            <a:pPr algn="just"/>
            <a:r>
              <a:rPr lang="it-IT" dirty="0" smtClean="0"/>
              <a:t>Valorizzare il ruolo del Pubblico Ministero nel processo civile ex art. 70 </a:t>
            </a:r>
            <a:r>
              <a:rPr lang="it-IT" dirty="0" err="1" smtClean="0"/>
              <a:t>c.p.c.</a:t>
            </a:r>
            <a:endParaRPr lang="it-IT" dirty="0" smtClean="0"/>
          </a:p>
          <a:p>
            <a:pPr algn="just"/>
            <a:endParaRPr lang="it-IT" dirty="0"/>
          </a:p>
        </p:txBody>
      </p:sp>
    </p:spTree>
    <p:extLst>
      <p:ext uri="{BB962C8B-B14F-4D97-AF65-F5344CB8AC3E}">
        <p14:creationId xmlns:p14="http://schemas.microsoft.com/office/powerpoint/2010/main" val="1343359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C.S.M. 9 maggio 2018</a:t>
            </a:r>
          </a:p>
        </p:txBody>
      </p:sp>
      <p:sp>
        <p:nvSpPr>
          <p:cNvPr id="3" name="Segnaposto contenuto 2"/>
          <p:cNvSpPr>
            <a:spLocks noGrp="1"/>
          </p:cNvSpPr>
          <p:nvPr>
            <p:ph idx="1"/>
          </p:nvPr>
        </p:nvSpPr>
        <p:spPr/>
        <p:txBody>
          <a:bodyPr>
            <a:normAutofit fontScale="92500" lnSpcReduction="10000"/>
          </a:bodyPr>
          <a:lstStyle/>
          <a:p>
            <a:r>
              <a:rPr lang="it-IT" dirty="0" smtClean="0"/>
              <a:t>Attivare buone prassi di collaborazione con:</a:t>
            </a:r>
          </a:p>
          <a:p>
            <a:r>
              <a:rPr lang="it-IT" dirty="0" smtClean="0"/>
              <a:t>-- reti territoriali antiviolenza;</a:t>
            </a:r>
          </a:p>
          <a:p>
            <a:pPr algn="just"/>
            <a:r>
              <a:rPr lang="it-IT" dirty="0" smtClean="0"/>
              <a:t>-- presidi sanitari (DPCM 24/11/2017 «linee guida nazionali per le aziende sanitarie e le aziende ospedaliere in tema di soccorso e assistenza socio-sanitaria alle donne vittime di violenza»;</a:t>
            </a:r>
          </a:p>
          <a:p>
            <a:pPr algn="just"/>
            <a:r>
              <a:rPr lang="it-IT" dirty="0" smtClean="0"/>
              <a:t>-- servizi sociali (apertura ufficio servizi sociali presso Procure)</a:t>
            </a:r>
          </a:p>
          <a:p>
            <a:pPr algn="just"/>
            <a:r>
              <a:rPr lang="it-IT" dirty="0" smtClean="0"/>
              <a:t>-- enti locali.</a:t>
            </a:r>
            <a:endParaRPr lang="it-IT" dirty="0"/>
          </a:p>
        </p:txBody>
      </p:sp>
    </p:spTree>
    <p:extLst>
      <p:ext uri="{BB962C8B-B14F-4D97-AF65-F5344CB8AC3E}">
        <p14:creationId xmlns:p14="http://schemas.microsoft.com/office/powerpoint/2010/main" val="1930977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Tribunale di Milano</a:t>
            </a:r>
            <a:endParaRPr lang="it-IT" dirty="0"/>
          </a:p>
        </p:txBody>
      </p:sp>
      <p:sp>
        <p:nvSpPr>
          <p:cNvPr id="3" name="Segnaposto contenuto 2"/>
          <p:cNvSpPr>
            <a:spLocks noGrp="1"/>
          </p:cNvSpPr>
          <p:nvPr>
            <p:ph idx="1"/>
          </p:nvPr>
        </p:nvSpPr>
        <p:spPr/>
        <p:txBody>
          <a:bodyPr>
            <a:normAutofit lnSpcReduction="10000"/>
          </a:bodyPr>
          <a:lstStyle/>
          <a:p>
            <a:r>
              <a:rPr lang="it-IT" dirty="0" smtClean="0"/>
              <a:t>Intervento attuativo 19 giugno 2018</a:t>
            </a:r>
          </a:p>
          <a:p>
            <a:pPr algn="just"/>
            <a:r>
              <a:rPr lang="it-IT" dirty="0" smtClean="0"/>
              <a:t>Protocollo per creazione di buone prassi per l’audizione di soggetti vulnerabili</a:t>
            </a:r>
          </a:p>
          <a:p>
            <a:pPr algn="just"/>
            <a:r>
              <a:rPr lang="it-IT" dirty="0" smtClean="0"/>
              <a:t>Prospettiva di specializzazione dell’ufficio GIP per area «soggetti deboli»</a:t>
            </a:r>
          </a:p>
          <a:p>
            <a:pPr algn="just"/>
            <a:r>
              <a:rPr lang="it-IT" dirty="0" smtClean="0"/>
              <a:t>Valorizzazione della circolarità di informazioni fra area penale e civile con rafforzamento della figura del Pubblico Ministero nel procedimento di separazione </a:t>
            </a:r>
          </a:p>
          <a:p>
            <a:pPr marL="0" indent="0" algn="just">
              <a:buNone/>
            </a:pPr>
            <a:endParaRPr lang="it-IT" dirty="0"/>
          </a:p>
        </p:txBody>
      </p:sp>
    </p:spTree>
    <p:extLst>
      <p:ext uri="{BB962C8B-B14F-4D97-AF65-F5344CB8AC3E}">
        <p14:creationId xmlns:p14="http://schemas.microsoft.com/office/powerpoint/2010/main" val="2277948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 </a:t>
            </a:r>
            <a:br>
              <a:rPr lang="it-IT" b="1" dirty="0" smtClean="0">
                <a:solidFill>
                  <a:srgbClr val="FF0000"/>
                </a:solidFill>
              </a:rPr>
            </a:br>
            <a:r>
              <a:rPr lang="it-IT" b="1" dirty="0" smtClean="0">
                <a:solidFill>
                  <a:srgbClr val="FF0000"/>
                </a:solidFill>
              </a:rPr>
              <a:t>LA RETE -art. 18 co. II Istanbul-</a:t>
            </a:r>
            <a:br>
              <a:rPr lang="it-IT" b="1" dirty="0" smtClean="0">
                <a:solidFill>
                  <a:srgbClr val="FF0000"/>
                </a:solidFill>
              </a:rPr>
            </a:br>
            <a:endParaRPr lang="it-IT" dirty="0">
              <a:solidFill>
                <a:srgbClr val="FF0000"/>
              </a:solidFill>
            </a:endParaRPr>
          </a:p>
        </p:txBody>
      </p:sp>
      <p:sp>
        <p:nvSpPr>
          <p:cNvPr id="3" name="Segnaposto contenuto 2"/>
          <p:cNvSpPr>
            <a:spLocks noGrp="1"/>
          </p:cNvSpPr>
          <p:nvPr>
            <p:ph idx="1"/>
          </p:nvPr>
        </p:nvSpPr>
        <p:spPr/>
        <p:txBody>
          <a:bodyPr>
            <a:normAutofit fontScale="62500" lnSpcReduction="20000"/>
          </a:bodyPr>
          <a:lstStyle/>
          <a:p>
            <a:pPr marL="420624" indent="-384048" algn="just">
              <a:buNone/>
              <a:defRPr/>
            </a:pPr>
            <a:r>
              <a:rPr lang="it-IT" sz="2400" dirty="0" smtClean="0"/>
              <a:t>      </a:t>
            </a:r>
            <a:r>
              <a:rPr lang="it-IT" b="1" u="sng" dirty="0" smtClean="0"/>
              <a:t>Modello </a:t>
            </a:r>
            <a:r>
              <a:rPr lang="it-IT" b="1" u="sng" dirty="0"/>
              <a:t>di intervento multidisciplinare ed interistituzionale </a:t>
            </a:r>
            <a:r>
              <a:rPr lang="it-IT" dirty="0"/>
              <a:t>che sappia offrire un aiuto articolato e complesso ad un soggetto che normalmente necessita di:   </a:t>
            </a:r>
            <a:r>
              <a:rPr lang="it-IT" dirty="0" smtClean="0"/>
              <a:t>protezione fisica; aiuto </a:t>
            </a:r>
            <a:r>
              <a:rPr lang="it-IT" dirty="0"/>
              <a:t>psicologico, legale, medico, economico </a:t>
            </a:r>
            <a:r>
              <a:rPr lang="it-IT" dirty="0" smtClean="0"/>
              <a:t>nel breve</a:t>
            </a:r>
            <a:r>
              <a:rPr lang="it-IT" dirty="0"/>
              <a:t>, medio e lungo periodo (esempio assegnazione di alloggi residenziali</a:t>
            </a:r>
            <a:r>
              <a:rPr lang="it-IT" dirty="0" smtClean="0"/>
              <a:t>). </a:t>
            </a:r>
            <a:r>
              <a:rPr lang="it-IT" u="sng" dirty="0" smtClean="0"/>
              <a:t>Modello di intervento imposto dalle convenzioni ed esperienze internazionali (Istanbul)</a:t>
            </a:r>
          </a:p>
          <a:p>
            <a:pPr marL="420624" indent="-384048" algn="just">
              <a:buFontTx/>
              <a:buChar char="-"/>
              <a:defRPr/>
            </a:pPr>
            <a:r>
              <a:rPr lang="it-IT" dirty="0" smtClean="0"/>
              <a:t>Realizzato esclusivamente da soggetti specializzati per evitare forme di vittimizzazione secondaria in </a:t>
            </a:r>
            <a:r>
              <a:rPr lang="it-IT" u="sng" dirty="0" smtClean="0"/>
              <a:t>formazione continua</a:t>
            </a:r>
          </a:p>
          <a:p>
            <a:pPr marL="420624" indent="-384048" algn="just">
              <a:buFontTx/>
              <a:buChar char="-"/>
              <a:defRPr/>
            </a:pPr>
            <a:r>
              <a:rPr lang="it-IT" b="1" dirty="0" smtClean="0"/>
              <a:t>Esperienza </a:t>
            </a:r>
            <a:r>
              <a:rPr lang="it-IT" b="1" dirty="0"/>
              <a:t>Comune di Milano: </a:t>
            </a:r>
            <a:r>
              <a:rPr lang="it-IT" dirty="0"/>
              <a:t>patto contro la violenza, rete del territorio</a:t>
            </a:r>
            <a:endParaRPr lang="it-IT" b="1" dirty="0"/>
          </a:p>
          <a:p>
            <a:pPr marL="420624" indent="-384048" algn="just">
              <a:buFontTx/>
              <a:buChar char="-"/>
              <a:defRPr/>
            </a:pPr>
            <a:r>
              <a:rPr lang="it-IT" b="1" dirty="0" smtClean="0"/>
              <a:t>Esperienza Regione Lombardia:</a:t>
            </a:r>
            <a:r>
              <a:rPr lang="it-IT" dirty="0" smtClean="0"/>
              <a:t> legge regionale, tavolo permanente contro la violenza di genere, piano quadriennale licenziato dal tavolo approvato consiglio regionale, organismo di vigilanza e controllo, </a:t>
            </a:r>
            <a:r>
              <a:rPr lang="it-IT" dirty="0" smtClean="0"/>
              <a:t>27 </a:t>
            </a:r>
            <a:r>
              <a:rPr lang="it-IT" dirty="0" smtClean="0"/>
              <a:t>reti presenti sul territorio</a:t>
            </a:r>
          </a:p>
          <a:p>
            <a:pPr marL="420624" indent="-384048" algn="just">
              <a:buFontTx/>
              <a:buChar char="-"/>
              <a:defRPr/>
            </a:pPr>
            <a:r>
              <a:rPr lang="it-IT" dirty="0" smtClean="0"/>
              <a:t>Azioni positive: soprattutto formazione (avvocati, forze dell’ordine, operatori sanitari, rete consolare)</a:t>
            </a:r>
          </a:p>
          <a:p>
            <a:pPr marL="420624" indent="-384048" algn="just">
              <a:buFontTx/>
              <a:buChar char="-"/>
              <a:defRPr/>
            </a:pPr>
            <a:r>
              <a:rPr lang="it-IT" dirty="0" smtClean="0"/>
              <a:t>Tavolo permanente contro la violenza di genere</a:t>
            </a:r>
          </a:p>
          <a:p>
            <a:pPr marL="420624" indent="-384048" algn="just">
              <a:buFontTx/>
              <a:buChar char="-"/>
              <a:defRPr/>
            </a:pPr>
            <a:endParaRPr lang="it-IT" u="sng" dirty="0" smtClean="0"/>
          </a:p>
          <a:p>
            <a:pPr marL="420624" indent="-384048" algn="just">
              <a:buFontTx/>
              <a:buChar char="-"/>
              <a:defRPr/>
            </a:pPr>
            <a:endParaRPr lang="it-IT" sz="2400" dirty="0"/>
          </a:p>
          <a:p>
            <a:endParaRPr lang="it-IT" dirty="0"/>
          </a:p>
        </p:txBody>
      </p:sp>
    </p:spTree>
    <p:extLst>
      <p:ext uri="{BB962C8B-B14F-4D97-AF65-F5344CB8AC3E}">
        <p14:creationId xmlns:p14="http://schemas.microsoft.com/office/powerpoint/2010/main" val="1455990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
            </a:r>
            <a:br>
              <a:rPr lang="it-IT" dirty="0" smtClean="0">
                <a:solidFill>
                  <a:srgbClr val="FF0000"/>
                </a:solidFill>
              </a:rPr>
            </a:br>
            <a:r>
              <a:rPr lang="it-IT" u="sng" dirty="0" smtClean="0">
                <a:solidFill>
                  <a:srgbClr val="FF0000"/>
                </a:solidFill>
              </a:rPr>
              <a:t>LA SPECIALIZZAZIONE DELLA MAGISTRATURA</a:t>
            </a:r>
            <a:br>
              <a:rPr lang="it-IT" u="sng" dirty="0" smtClean="0">
                <a:solidFill>
                  <a:srgbClr val="FF0000"/>
                </a:solidFill>
              </a:rPr>
            </a:br>
            <a:endParaRPr lang="it-IT" u="sng" dirty="0">
              <a:solidFill>
                <a:srgbClr val="FF0000"/>
              </a:solidFill>
            </a:endParaRPr>
          </a:p>
        </p:txBody>
      </p:sp>
      <p:sp>
        <p:nvSpPr>
          <p:cNvPr id="3" name="Segnaposto contenuto 2"/>
          <p:cNvSpPr>
            <a:spLocks noGrp="1"/>
          </p:cNvSpPr>
          <p:nvPr>
            <p:ph idx="1"/>
          </p:nvPr>
        </p:nvSpPr>
        <p:spPr/>
        <p:txBody>
          <a:bodyPr>
            <a:normAutofit lnSpcReduction="10000"/>
          </a:bodyPr>
          <a:lstStyle/>
          <a:p>
            <a:pPr marL="420624" indent="-384048" algn="just">
              <a:buFontTx/>
              <a:buChar char="-"/>
              <a:defRPr/>
            </a:pPr>
            <a:r>
              <a:rPr lang="it-IT" sz="2400" dirty="0" smtClean="0"/>
              <a:t>Richiesta dalla Convenzione di Istanbul</a:t>
            </a:r>
          </a:p>
          <a:p>
            <a:pPr marL="420624" indent="-384048" algn="just">
              <a:buFontTx/>
              <a:buChar char="-"/>
              <a:defRPr/>
            </a:pPr>
            <a:r>
              <a:rPr lang="it-IT" sz="2400" dirty="0" smtClean="0"/>
              <a:t>Richiesta dal CSM con delibere del 2008 e 2014 nell’ambito di progetti organizzativi degli uffici giudiziari. Ancora </a:t>
            </a:r>
            <a:r>
              <a:rPr lang="it-IT" sz="2400" u="sng" dirty="0" smtClean="0"/>
              <a:t>recente richiesta (maggio 2018) su organizzazione uffici. </a:t>
            </a:r>
          </a:p>
          <a:p>
            <a:pPr marL="420624" indent="-384048" algn="just">
              <a:buFontTx/>
              <a:buChar char="-"/>
              <a:defRPr/>
            </a:pPr>
            <a:r>
              <a:rPr lang="it-IT" sz="2400" dirty="0" smtClean="0"/>
              <a:t>Per i magistrati (pubblici ministeri, giudici) la specializzazione (formazione) è necessaria per:</a:t>
            </a:r>
          </a:p>
          <a:p>
            <a:pPr marL="420624" indent="-384048" algn="just">
              <a:buFontTx/>
              <a:buChar char="-"/>
              <a:defRPr/>
            </a:pPr>
            <a:r>
              <a:rPr lang="it-IT" sz="2400" dirty="0" smtClean="0"/>
              <a:t>- profili di conoscenza tecnica (normativa e scienze complementari);</a:t>
            </a:r>
          </a:p>
          <a:p>
            <a:pPr marL="420624" indent="-384048" algn="just">
              <a:buFontTx/>
              <a:buChar char="-"/>
              <a:defRPr/>
            </a:pPr>
            <a:r>
              <a:rPr lang="it-IT" sz="2400" dirty="0" smtClean="0"/>
              <a:t>- empatia  con la vittima;</a:t>
            </a:r>
          </a:p>
          <a:p>
            <a:pPr marL="420624" indent="-384048" algn="just">
              <a:buFontTx/>
              <a:buChar char="-"/>
              <a:defRPr/>
            </a:pPr>
            <a:r>
              <a:rPr lang="it-IT" sz="2400" dirty="0" smtClean="0"/>
              <a:t>- particolarità nella valutazione della prova (in particolare criteri di valutazione attendibilità della narrazione della </a:t>
            </a:r>
            <a:r>
              <a:rPr lang="it-IT" sz="2400" dirty="0" err="1" smtClean="0"/>
              <a:t>vittima…</a:t>
            </a:r>
            <a:r>
              <a:rPr lang="it-IT" sz="2400" dirty="0" smtClean="0"/>
              <a:t>.)  </a:t>
            </a:r>
          </a:p>
          <a:p>
            <a:endParaRPr lang="it-IT" sz="2400" dirty="0"/>
          </a:p>
        </p:txBody>
      </p:sp>
    </p:spTree>
    <p:extLst>
      <p:ext uri="{BB962C8B-B14F-4D97-AF65-F5344CB8AC3E}">
        <p14:creationId xmlns:p14="http://schemas.microsoft.com/office/powerpoint/2010/main" val="674910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solidFill>
                  <a:srgbClr val="FF0000"/>
                </a:solidFill>
              </a:rPr>
              <a:t>STRUMENTI </a:t>
            </a:r>
            <a:r>
              <a:rPr lang="it-IT" sz="3200" dirty="0" err="1" smtClean="0">
                <a:solidFill>
                  <a:srgbClr val="FF0000"/>
                </a:solidFill>
              </a:rPr>
              <a:t>DI</a:t>
            </a:r>
            <a:r>
              <a:rPr lang="it-IT" sz="3200" dirty="0" smtClean="0">
                <a:solidFill>
                  <a:srgbClr val="FF0000"/>
                </a:solidFill>
              </a:rPr>
              <a:t> PROTEZIONE DELLA VITTIMA</a:t>
            </a:r>
            <a:br>
              <a:rPr lang="it-IT" sz="3200" dirty="0" smtClean="0">
                <a:solidFill>
                  <a:srgbClr val="FF0000"/>
                </a:solidFill>
              </a:rPr>
            </a:br>
            <a:r>
              <a:rPr lang="it-IT" sz="3200" dirty="0" smtClean="0">
                <a:solidFill>
                  <a:srgbClr val="FF0000"/>
                </a:solidFill>
              </a:rPr>
              <a:t>Le Leggi</a:t>
            </a:r>
            <a:endParaRPr lang="it-IT" sz="3200" dirty="0"/>
          </a:p>
        </p:txBody>
      </p:sp>
      <p:sp>
        <p:nvSpPr>
          <p:cNvPr id="3" name="Segnaposto contenuto 2"/>
          <p:cNvSpPr>
            <a:spLocks noGrp="1"/>
          </p:cNvSpPr>
          <p:nvPr>
            <p:ph idx="1"/>
          </p:nvPr>
        </p:nvSpPr>
        <p:spPr>
          <a:xfrm>
            <a:off x="467544" y="1412776"/>
            <a:ext cx="8219256" cy="5256584"/>
          </a:xfrm>
        </p:spPr>
        <p:txBody>
          <a:bodyPr>
            <a:noAutofit/>
          </a:bodyPr>
          <a:lstStyle/>
          <a:p>
            <a:r>
              <a:rPr lang="it-IT" sz="1600" dirty="0" smtClean="0"/>
              <a:t>L. 15/2/1996 n. 66 nuova legge sulla violenza sessuale (reato contro la persona)</a:t>
            </a:r>
          </a:p>
          <a:p>
            <a:pPr algn="just"/>
            <a:r>
              <a:rPr lang="it-IT" sz="1600" dirty="0" smtClean="0"/>
              <a:t>L. 4/</a:t>
            </a:r>
            <a:r>
              <a:rPr lang="it-IT" sz="1600" dirty="0" err="1" smtClean="0"/>
              <a:t>4</a:t>
            </a:r>
            <a:r>
              <a:rPr lang="it-IT" sz="1600" dirty="0" smtClean="0"/>
              <a:t>/2001 n. 154 introduce gli </a:t>
            </a:r>
            <a:r>
              <a:rPr lang="it-IT" sz="1600" u="sng" dirty="0" smtClean="0"/>
              <a:t>ordini di protezione in sede civile</a:t>
            </a:r>
          </a:p>
          <a:p>
            <a:pPr algn="just"/>
            <a:r>
              <a:rPr lang="it-IT" sz="1600" dirty="0" smtClean="0"/>
              <a:t>D.L. 23/2/2009 n. 11 introduce reato di </a:t>
            </a:r>
            <a:r>
              <a:rPr lang="it-IT" sz="1600" dirty="0" err="1" smtClean="0"/>
              <a:t>stalking</a:t>
            </a:r>
            <a:endParaRPr lang="it-IT" sz="1600" dirty="0" smtClean="0"/>
          </a:p>
          <a:p>
            <a:pPr algn="just"/>
            <a:r>
              <a:rPr lang="it-IT" sz="1600" dirty="0" smtClean="0"/>
              <a:t>Legge 27 giugno 2013 n. 77</a:t>
            </a:r>
            <a:br>
              <a:rPr lang="it-IT" sz="1600" dirty="0" smtClean="0"/>
            </a:br>
            <a:r>
              <a:rPr lang="it-IT" sz="1600" dirty="0" smtClean="0"/>
              <a:t>ratifica convenzione Istanbul i n vigore 1 agosto 2014</a:t>
            </a:r>
          </a:p>
          <a:p>
            <a:pPr algn="just"/>
            <a:r>
              <a:rPr lang="it-IT" sz="1600" dirty="0" smtClean="0"/>
              <a:t>Legge 15 ottobre 2013 n. 119 c.d. sul </a:t>
            </a:r>
            <a:r>
              <a:rPr lang="it-IT" sz="1600" dirty="0" err="1" smtClean="0"/>
              <a:t>femminicidio</a:t>
            </a:r>
            <a:r>
              <a:rPr lang="it-IT" sz="1600" dirty="0" smtClean="0"/>
              <a:t> </a:t>
            </a:r>
          </a:p>
          <a:p>
            <a:r>
              <a:rPr lang="it-IT" sz="1600" dirty="0" smtClean="0"/>
              <a:t>Art. 572 c.p. (norma base della violenza domestica) “maltrattamenti contro familiari e conviventi”</a:t>
            </a:r>
          </a:p>
          <a:p>
            <a:pPr algn="just"/>
            <a:r>
              <a:rPr lang="it-IT" sz="1600" dirty="0" err="1" smtClean="0"/>
              <a:t>D.Lvo</a:t>
            </a:r>
            <a:r>
              <a:rPr lang="it-IT" sz="1600" dirty="0" smtClean="0"/>
              <a:t> 15 dicembre 2015 n. 212</a:t>
            </a:r>
            <a:br>
              <a:rPr lang="it-IT" sz="1600" dirty="0" smtClean="0"/>
            </a:br>
            <a:r>
              <a:rPr lang="it-IT" sz="1600" dirty="0" smtClean="0"/>
              <a:t>Attuazione della direttiva 2012/29/UE del Parlamento europeo e del Consiglio del 25 ottobre 2012 che istituisce norma minime in materia di diritti assistenza e protezione delle vittime di reato</a:t>
            </a:r>
          </a:p>
          <a:p>
            <a:pPr algn="just"/>
            <a:r>
              <a:rPr lang="it-IT" sz="1600" dirty="0" smtClean="0"/>
              <a:t>Legge 11 gennaio 2018 n. 4 in favore degli orfani per crimini domestici</a:t>
            </a:r>
          </a:p>
          <a:p>
            <a:pPr algn="just"/>
            <a:r>
              <a:rPr lang="it-IT" sz="1600" dirty="0" smtClean="0"/>
              <a:t>DPCM 24 novembre 2017 Linee guida nazionali per le Aziende Sanitarie e ospedaliere in tema di assistenza alle donne vittime di violenza</a:t>
            </a:r>
          </a:p>
          <a:p>
            <a:pPr algn="just"/>
            <a:r>
              <a:rPr lang="it-IT" sz="1600" dirty="0" err="1" smtClean="0"/>
              <a:t>D.Lvo</a:t>
            </a:r>
            <a:r>
              <a:rPr lang="it-IT" sz="1600" dirty="0" smtClean="0"/>
              <a:t> 159/2011 come modificato Legge 161/2017 c.d. Codice Antimafia</a:t>
            </a:r>
          </a:p>
          <a:p>
            <a:pPr algn="just"/>
            <a:r>
              <a:rPr lang="it-IT" sz="1600" u="sng" dirty="0" smtClean="0"/>
              <a:t>Problema del fondo di solidarietà per le vittime di crimini di genere (indennizzo e non risarcimento) : insufficienza fondi malgrado crescita risorse</a:t>
            </a:r>
            <a:endParaRPr lang="it-IT" sz="1600" u="sng" dirty="0"/>
          </a:p>
        </p:txBody>
      </p:sp>
    </p:spTree>
    <p:extLst>
      <p:ext uri="{BB962C8B-B14F-4D97-AF65-F5344CB8AC3E}">
        <p14:creationId xmlns:p14="http://schemas.microsoft.com/office/powerpoint/2010/main" val="2972541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SCELTA DELLA DONNA</a:t>
            </a:r>
            <a:endParaRPr lang="it-IT" dirty="0"/>
          </a:p>
        </p:txBody>
      </p:sp>
      <p:sp>
        <p:nvSpPr>
          <p:cNvPr id="3" name="Segnaposto contenuto 2"/>
          <p:cNvSpPr>
            <a:spLocks noGrp="1"/>
          </p:cNvSpPr>
          <p:nvPr>
            <p:ph idx="1"/>
          </p:nvPr>
        </p:nvSpPr>
        <p:spPr/>
        <p:txBody>
          <a:bodyPr/>
          <a:lstStyle/>
          <a:p>
            <a:pPr algn="just"/>
            <a:r>
              <a:rPr lang="it-IT" dirty="0" smtClean="0"/>
              <a:t>Consapevolezza (senza volontà non si può agire)</a:t>
            </a:r>
          </a:p>
          <a:p>
            <a:pPr algn="just"/>
            <a:r>
              <a:rPr lang="it-IT" dirty="0" smtClean="0"/>
              <a:t>Valutazione del rischio individuale (ogni operatore della Rete)</a:t>
            </a:r>
          </a:p>
          <a:p>
            <a:pPr algn="just"/>
            <a:r>
              <a:rPr lang="it-IT" dirty="0" smtClean="0"/>
              <a:t>Strumento civile (ordine di protezione)</a:t>
            </a:r>
          </a:p>
          <a:p>
            <a:pPr algn="just"/>
            <a:r>
              <a:rPr lang="it-IT" dirty="0" smtClean="0"/>
              <a:t>Strumento penale (denuncia)</a:t>
            </a:r>
          </a:p>
          <a:p>
            <a:pPr algn="just"/>
            <a:r>
              <a:rPr lang="it-IT" dirty="0" smtClean="0"/>
              <a:t>Necessità di assicurare risposta giudiziaria in tempi brevi, efficace, protettiva</a:t>
            </a:r>
            <a:endParaRPr lang="it-IT" dirty="0"/>
          </a:p>
        </p:txBody>
      </p:sp>
    </p:spTree>
    <p:extLst>
      <p:ext uri="{BB962C8B-B14F-4D97-AF65-F5344CB8AC3E}">
        <p14:creationId xmlns:p14="http://schemas.microsoft.com/office/powerpoint/2010/main" val="660599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34682"/>
          </a:xfrm>
        </p:spPr>
        <p:txBody>
          <a:bodyPr>
            <a:normAutofit fontScale="90000"/>
          </a:bodyPr>
          <a:lstStyle/>
          <a:p>
            <a:pPr algn="l"/>
            <a:r>
              <a:rPr lang="it-IT" dirty="0" smtClean="0"/>
              <a:t>* Comunicazione </a:t>
            </a:r>
            <a:br>
              <a:rPr lang="it-IT" dirty="0" smtClean="0"/>
            </a:br>
            <a:r>
              <a:rPr lang="it-IT" dirty="0" smtClean="0"/>
              <a:t>* Pubblicità </a:t>
            </a:r>
            <a:br>
              <a:rPr lang="it-IT" dirty="0" smtClean="0"/>
            </a:br>
            <a:r>
              <a:rPr lang="it-IT" dirty="0" smtClean="0"/>
              <a:t>* Stereotipi giudiziari (conflitto, denuncia strumentale) </a:t>
            </a:r>
            <a:br>
              <a:rPr lang="it-IT" dirty="0" smtClean="0"/>
            </a:br>
            <a:r>
              <a:rPr lang="it-IT" dirty="0" smtClean="0"/>
              <a:t>* </a:t>
            </a:r>
            <a:r>
              <a:rPr lang="it-IT" dirty="0" smtClean="0"/>
              <a:t>L</a:t>
            </a:r>
            <a:r>
              <a:rPr lang="it-IT" dirty="0" smtClean="0"/>
              <a:t>inguaggio anche giudiziario</a:t>
            </a:r>
            <a:r>
              <a:rPr lang="it-IT" dirty="0" smtClean="0"/>
              <a:t/>
            </a:r>
            <a:br>
              <a:rPr lang="it-IT" dirty="0" smtClean="0"/>
            </a:br>
            <a:r>
              <a:rPr lang="it-IT" dirty="0" smtClean="0"/>
              <a:t/>
            </a:r>
            <a:br>
              <a:rPr lang="it-IT" dirty="0" smtClean="0"/>
            </a:br>
            <a:r>
              <a:rPr lang="it-IT" dirty="0" smtClean="0"/>
              <a:t>Rafforzano </a:t>
            </a:r>
            <a:r>
              <a:rPr lang="it-IT" dirty="0" smtClean="0"/>
              <a:t>il senso del «posso farlo</a:t>
            </a:r>
            <a:r>
              <a:rPr lang="it-IT" dirty="0" smtClean="0"/>
              <a:t>» </a:t>
            </a:r>
            <a:r>
              <a:rPr lang="it-IT" smtClean="0"/>
              <a:t>in soggetti </a:t>
            </a:r>
            <a:r>
              <a:rPr lang="it-IT" dirty="0" smtClean="0"/>
              <a:t>che non hanno una piena consapevolezza di commettere </a:t>
            </a:r>
            <a:r>
              <a:rPr lang="it-IT" b="1" u="sng" dirty="0" smtClean="0"/>
              <a:t>crimini</a:t>
            </a:r>
            <a:endParaRPr lang="it-IT" b="1" u="sng" dirty="0"/>
          </a:p>
        </p:txBody>
      </p:sp>
    </p:spTree>
    <p:extLst>
      <p:ext uri="{BB962C8B-B14F-4D97-AF65-F5344CB8AC3E}">
        <p14:creationId xmlns:p14="http://schemas.microsoft.com/office/powerpoint/2010/main" val="3982947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solidFill>
                  <a:srgbClr val="FF0000"/>
                </a:solidFill>
              </a:rPr>
              <a:t>STRUMENTI </a:t>
            </a:r>
            <a:r>
              <a:rPr lang="it-IT" sz="3200" dirty="0" err="1" smtClean="0">
                <a:solidFill>
                  <a:srgbClr val="FF0000"/>
                </a:solidFill>
              </a:rPr>
              <a:t>DI</a:t>
            </a:r>
            <a:r>
              <a:rPr lang="it-IT" sz="3200" dirty="0" smtClean="0">
                <a:solidFill>
                  <a:srgbClr val="FF0000"/>
                </a:solidFill>
              </a:rPr>
              <a:t> PROTEZIONE DELLA VITTIMA</a:t>
            </a:r>
            <a:br>
              <a:rPr lang="it-IT" sz="3200" dirty="0" smtClean="0">
                <a:solidFill>
                  <a:srgbClr val="FF0000"/>
                </a:solidFill>
              </a:rPr>
            </a:br>
            <a:r>
              <a:rPr lang="it-IT" sz="3200" dirty="0" smtClean="0">
                <a:solidFill>
                  <a:srgbClr val="FF0000"/>
                </a:solidFill>
              </a:rPr>
              <a:t>Gli istituti processuali</a:t>
            </a:r>
            <a:endParaRPr lang="it-IT" sz="3200" dirty="0"/>
          </a:p>
        </p:txBody>
      </p:sp>
      <p:sp>
        <p:nvSpPr>
          <p:cNvPr id="3" name="Segnaposto contenuto 2"/>
          <p:cNvSpPr>
            <a:spLocks noGrp="1"/>
          </p:cNvSpPr>
          <p:nvPr>
            <p:ph idx="1"/>
          </p:nvPr>
        </p:nvSpPr>
        <p:spPr/>
        <p:txBody>
          <a:bodyPr>
            <a:normAutofit fontScale="70000" lnSpcReduction="20000"/>
          </a:bodyPr>
          <a:lstStyle/>
          <a:p>
            <a:pPr algn="just"/>
            <a:r>
              <a:rPr lang="it-IT" dirty="0" smtClean="0"/>
              <a:t>Tempi ragionevoli (priorità di questi processi nell’agenda del giudice)</a:t>
            </a:r>
          </a:p>
          <a:p>
            <a:pPr algn="just"/>
            <a:r>
              <a:rPr lang="it-IT" dirty="0" smtClean="0"/>
              <a:t>Persona offesa soggetto processuale più forte</a:t>
            </a:r>
          </a:p>
          <a:p>
            <a:pPr algn="just"/>
            <a:r>
              <a:rPr lang="it-IT" dirty="0" smtClean="0"/>
              <a:t>Possibilità di ricorrere all’incidente probatorio (anticipazione della testimonianza) anche per le vittime adulte dei reati ex artt. 572, 612 bis, 609 bis c.p.</a:t>
            </a:r>
          </a:p>
          <a:p>
            <a:pPr algn="just"/>
            <a:r>
              <a:rPr lang="it-IT" dirty="0" smtClean="0"/>
              <a:t>Adozione di modalità protette per l’esame della persona offesa maggiorenne in dibattimento in relazione ad una sua vulnerabilità dedotta anche dal titolo di reato (paravento o aula con specchio unidirezionale).</a:t>
            </a:r>
          </a:p>
          <a:p>
            <a:pPr algn="just"/>
            <a:r>
              <a:rPr lang="it-IT" dirty="0" smtClean="0"/>
              <a:t>Patrocinio a spese dello Stato per le vittime indipendentemente dai limiti di reddito (ampliata la sfera di applicazione del regime già vigente per il reato ex art. 609 bis ss c.p.)</a:t>
            </a:r>
          </a:p>
          <a:p>
            <a:pPr algn="just"/>
            <a:r>
              <a:rPr lang="it-IT" dirty="0" smtClean="0"/>
              <a:t>Estensione dell’obbligo di informazione sui centri antiviolenza. </a:t>
            </a:r>
          </a:p>
          <a:p>
            <a:endParaRPr lang="it-IT" dirty="0"/>
          </a:p>
        </p:txBody>
      </p:sp>
    </p:spTree>
    <p:extLst>
      <p:ext uri="{BB962C8B-B14F-4D97-AF65-F5344CB8AC3E}">
        <p14:creationId xmlns:p14="http://schemas.microsoft.com/office/powerpoint/2010/main" val="528749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 </a:t>
            </a:r>
            <a:r>
              <a:rPr lang="it-IT" dirty="0" smtClean="0">
                <a:solidFill>
                  <a:srgbClr val="FF0000"/>
                </a:solidFill>
              </a:rPr>
              <a:t>L’ultima giurisprudenza</a:t>
            </a:r>
            <a:endParaRPr lang="it-IT" dirty="0"/>
          </a:p>
        </p:txBody>
      </p:sp>
      <p:sp>
        <p:nvSpPr>
          <p:cNvPr id="3" name="Segnaposto contenuto 2"/>
          <p:cNvSpPr>
            <a:spLocks noGrp="1"/>
          </p:cNvSpPr>
          <p:nvPr>
            <p:ph idx="1"/>
          </p:nvPr>
        </p:nvSpPr>
        <p:spPr/>
        <p:txBody>
          <a:bodyPr>
            <a:noAutofit/>
          </a:bodyPr>
          <a:lstStyle/>
          <a:p>
            <a:pPr algn="just"/>
            <a:r>
              <a:rPr lang="it-IT" sz="2000" dirty="0" smtClean="0"/>
              <a:t>Il delitto di maltrattamenti in famiglia è integrato anche quando le sistematiche condotte violente e </a:t>
            </a:r>
            <a:r>
              <a:rPr lang="it-IT" sz="2000" dirty="0" err="1" smtClean="0"/>
              <a:t>sopraffatrici</a:t>
            </a:r>
            <a:r>
              <a:rPr lang="it-IT" sz="2000" dirty="0" smtClean="0"/>
              <a:t> non realizzano l’unico registro comunicativo con il familiare ma sono intervallate da condotte prive di tali connotazioni o dallo svolgimento di attività familiari anche gratificanti per la parte lesa poiché le ripetute manifestazioni di mancanza di rispetto e di aggressività conservano il loro connotato di disvalore in ragione del loro stabile prolungarsi nel tempo (</a:t>
            </a:r>
            <a:r>
              <a:rPr lang="it-IT" sz="2000" dirty="0" err="1" smtClean="0"/>
              <a:t>Cass</a:t>
            </a:r>
            <a:r>
              <a:rPr lang="it-IT" sz="2000" dirty="0" smtClean="0"/>
              <a:t>. Sez. </a:t>
            </a:r>
            <a:r>
              <a:rPr lang="it-IT" sz="2000" dirty="0" err="1" smtClean="0"/>
              <a:t>VI</a:t>
            </a:r>
            <a:r>
              <a:rPr lang="it-IT" sz="2000" dirty="0" smtClean="0"/>
              <a:t> del 19/3/2014 sentenza n. 15147)</a:t>
            </a:r>
          </a:p>
          <a:p>
            <a:pPr algn="just"/>
            <a:r>
              <a:rPr lang="it-IT" sz="2000" dirty="0" err="1" smtClean="0"/>
              <a:t>Cass</a:t>
            </a:r>
            <a:r>
              <a:rPr lang="it-IT" sz="2000" dirty="0" smtClean="0"/>
              <a:t>. Sez. III del 22/11/2017 n. 6724 in fattispecie in cui la condotta consistita nell’ingiuriare, minacciare ed aggredire fisicamente la vittima era stata attuata nel corso di 3 mesi di convivenza frammezzata da periodi di quiete</a:t>
            </a:r>
          </a:p>
          <a:p>
            <a:pPr algn="just"/>
            <a:r>
              <a:rPr lang="it-IT" sz="2000" b="1" u="sng" dirty="0" smtClean="0"/>
              <a:t>I periodi di tranquillità sono compatibili con il maltrattamento che può avere una dilatazione temporale contenuta</a:t>
            </a:r>
            <a:endParaRPr lang="it-IT" sz="2000" b="1" u="sn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L’ultima giurisprudenza</a:t>
            </a:r>
            <a:endParaRPr lang="it-IT" dirty="0"/>
          </a:p>
        </p:txBody>
      </p:sp>
      <p:sp>
        <p:nvSpPr>
          <p:cNvPr id="3" name="Segnaposto contenuto 2"/>
          <p:cNvSpPr>
            <a:spLocks noGrp="1"/>
          </p:cNvSpPr>
          <p:nvPr>
            <p:ph idx="1"/>
          </p:nvPr>
        </p:nvSpPr>
        <p:spPr/>
        <p:txBody>
          <a:bodyPr>
            <a:normAutofit/>
          </a:bodyPr>
          <a:lstStyle/>
          <a:p>
            <a:pPr algn="just"/>
            <a:r>
              <a:rPr lang="it-IT" sz="2000" dirty="0" smtClean="0"/>
              <a:t>Ai fini della configurabilità del reato di violenza sessuale è sufficiente qualsiasi forma di </a:t>
            </a:r>
            <a:r>
              <a:rPr lang="it-IT" sz="2000" dirty="0" err="1" smtClean="0"/>
              <a:t>costringimento</a:t>
            </a:r>
            <a:r>
              <a:rPr lang="it-IT" sz="2000" dirty="0" smtClean="0"/>
              <a:t> psico-fisico idoneo ad incidere sull’altrui libertà di autodeterminazione, senza che rilevi in contrario né l’esistenza di un rapporto di coppia coniugale o para-coniugale tra le parti e né la circostanza che la donna non si opponga palesemente ai rapporti sessuali, subendoli, laddove risulti la prova che l’agente, per le violenze e minacce poste in essere nei riguardi della vittima in un contesto di sopraffazione ed umiliazione, abbia la consapevolezza di un rifiuto implicito da parte di quest’ultima al compimento di atti sessuali (Cass. Sez. 3 del 17/2/2015  sentenza n. 39865)</a:t>
            </a:r>
          </a:p>
          <a:p>
            <a:pPr algn="just"/>
            <a:r>
              <a:rPr lang="it-IT" sz="2000" b="1" u="sng" dirty="0" smtClean="0"/>
              <a:t>Nei casi di grave maltrattamento per la sussistenza della violenza sessuale non occorre provare per ogni singolo atto l’attività di violenza e/o minaccia</a:t>
            </a:r>
            <a:endParaRPr lang="it-IT" sz="2000" b="1" u="sn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Violenza assistita</a:t>
            </a:r>
            <a:endParaRPr lang="it-IT"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just"/>
            <a:r>
              <a:rPr lang="it-IT" dirty="0" smtClean="0"/>
              <a:t>Ai fini della configurabilità della circostanza aggravante dell’essere stato il delitto commesso alla presenza del minore, prevista dall’art. 61 n. 11 </a:t>
            </a:r>
            <a:r>
              <a:rPr lang="it-IT" dirty="0" err="1" smtClean="0"/>
              <a:t>quinquies</a:t>
            </a:r>
            <a:r>
              <a:rPr lang="it-IT" dirty="0" smtClean="0"/>
              <a:t> c.p. non è necessario che il minore, esposto alla percezione della condotta illecita, abbia la maturità psico-fisica necessaria per comprendere la portata offensiva o lesiva degli atti commessi in sua presenza (Fattispecie relativa al delitto di maltrattamenti posti in essere alla presenza di un minore di pochi mesi di vita, </a:t>
            </a:r>
            <a:r>
              <a:rPr lang="it-IT" dirty="0" err="1" smtClean="0"/>
              <a:t>Cass</a:t>
            </a:r>
            <a:r>
              <a:rPr lang="it-IT" dirty="0" smtClean="0"/>
              <a:t>. </a:t>
            </a:r>
            <a:r>
              <a:rPr lang="it-IT" dirty="0" err="1" smtClean="0"/>
              <a:t>pen</a:t>
            </a:r>
            <a:r>
              <a:rPr lang="it-IT" dirty="0" smtClean="0"/>
              <a:t>. Sez. 6 </a:t>
            </a:r>
            <a:r>
              <a:rPr lang="it-IT" dirty="0" err="1" smtClean="0"/>
              <a:t>sent</a:t>
            </a:r>
            <a:r>
              <a:rPr lang="it-IT" dirty="0" smtClean="0"/>
              <a:t>. 55833 del 18/10/2017)  </a:t>
            </a:r>
            <a:endParaRPr lang="it-IT" dirty="0"/>
          </a:p>
        </p:txBody>
      </p:sp>
    </p:spTree>
    <p:extLst>
      <p:ext uri="{BB962C8B-B14F-4D97-AF65-F5344CB8AC3E}">
        <p14:creationId xmlns:p14="http://schemas.microsoft.com/office/powerpoint/2010/main" val="8910269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dirty="0" smtClean="0"/>
              <a:t>PERMESSO </a:t>
            </a:r>
            <a:r>
              <a:rPr lang="it-IT" sz="4000" dirty="0" err="1" smtClean="0"/>
              <a:t>DI</a:t>
            </a:r>
            <a:r>
              <a:rPr lang="it-IT" sz="4000" dirty="0" smtClean="0"/>
              <a:t> SOGGIORNO</a:t>
            </a:r>
            <a:br>
              <a:rPr lang="it-IT" sz="4000" dirty="0" smtClean="0"/>
            </a:br>
            <a:r>
              <a:rPr lang="it-IT" sz="4000" dirty="0" smtClean="0"/>
              <a:t>Vittima</a:t>
            </a:r>
            <a:endParaRPr lang="it-IT" sz="4000" dirty="0"/>
          </a:p>
        </p:txBody>
      </p:sp>
      <p:sp>
        <p:nvSpPr>
          <p:cNvPr id="3" name="Segnaposto contenuto 2"/>
          <p:cNvSpPr>
            <a:spLocks noGrp="1"/>
          </p:cNvSpPr>
          <p:nvPr>
            <p:ph idx="1"/>
          </p:nvPr>
        </p:nvSpPr>
        <p:spPr/>
        <p:txBody>
          <a:bodyPr>
            <a:normAutofit/>
          </a:bodyPr>
          <a:lstStyle/>
          <a:p>
            <a:pPr algn="just"/>
            <a:r>
              <a:rPr lang="it-IT" sz="1600" dirty="0" err="1" smtClean="0"/>
              <a:t>…Per</a:t>
            </a:r>
            <a:r>
              <a:rPr lang="it-IT" sz="1600" dirty="0" smtClean="0"/>
              <a:t> le vittime di </a:t>
            </a:r>
            <a:r>
              <a:rPr lang="it-IT" sz="1600" u="sng" dirty="0" smtClean="0"/>
              <a:t>violenza domestica </a:t>
            </a:r>
            <a:r>
              <a:rPr lang="it-IT" sz="1600" dirty="0" smtClean="0"/>
              <a:t>(572, 582, 583, </a:t>
            </a:r>
            <a:r>
              <a:rPr lang="it-IT" sz="1600" dirty="0" err="1" smtClean="0"/>
              <a:t>583</a:t>
            </a:r>
            <a:r>
              <a:rPr lang="it-IT" sz="1600" dirty="0" smtClean="0"/>
              <a:t> bis, 605, 609 bis e 612 bis c.p. o uno dei delitti per i quali è previsto l’arresto obbligatorio in flagranza -380 </a:t>
            </a:r>
            <a:r>
              <a:rPr lang="it-IT" sz="1600" dirty="0" err="1" smtClean="0"/>
              <a:t>c.p.p.-</a:t>
            </a:r>
            <a:r>
              <a:rPr lang="it-IT" sz="1600" dirty="0" smtClean="0"/>
              <a:t> ) quando emerge un concreto ed attuale pericolo per l’incolumità come conseguenza della scelta di sottrarsi alla violenza o per effetto delle dichiarazioni rese nel corso delle indagini il questore con il parere favorevole dell’A.G. procedente ovvero su proposta di quest’ultima rilascia un permesso di soggiorno ai sensi dell’art. 5 comma 6 </a:t>
            </a:r>
            <a:r>
              <a:rPr lang="it-IT" sz="1600" dirty="0" err="1" smtClean="0"/>
              <a:t>D.Lvo</a:t>
            </a:r>
            <a:r>
              <a:rPr lang="it-IT" sz="1600" dirty="0" smtClean="0"/>
              <a:t> 286/1998 (motivi umanitari)</a:t>
            </a:r>
          </a:p>
          <a:p>
            <a:pPr algn="just"/>
            <a:r>
              <a:rPr lang="it-IT" sz="1600" u="sng" dirty="0" smtClean="0"/>
              <a:t>Definizione di violenza domestica: </a:t>
            </a:r>
            <a:r>
              <a:rPr lang="it-IT" sz="1600" dirty="0" smtClean="0"/>
              <a:t>“…uno o più atti gravi ovvero non episodici di violenza fisica, sessuale, psicologica o economica (??) che si verificano all’interno della famiglia o del nucleo familiare o tra persone legate, attualmente o in passato, da un vincolo di matrimonio o da una relazione affettiva indipendentemente dal fatto che l’autore di tali atti condivida o abbia condiviso la stessa residenza con la vittima</a:t>
            </a:r>
          </a:p>
          <a:p>
            <a:pPr algn="just"/>
            <a:r>
              <a:rPr lang="it-IT" sz="1600" u="sng" dirty="0" smtClean="0"/>
              <a:t>Negli anni 2013 – 2016 sono stati rilasciati circa 30 permessi di soggiorno all’anno *: scarsa conoscenza dell’istituto ?</a:t>
            </a:r>
          </a:p>
          <a:p>
            <a:pPr algn="just"/>
            <a:r>
              <a:rPr lang="it-IT" sz="1600" u="sng" dirty="0" smtClean="0"/>
              <a:t>Anche congedo retribuito trova scarsa applicazione (dal 15/4/2016 al 5/10/2017 soltanto 159 </a:t>
            </a:r>
            <a:r>
              <a:rPr lang="it-IT" sz="1600" u="sng" dirty="0" err="1" smtClean="0"/>
              <a:t>domanede</a:t>
            </a:r>
            <a:r>
              <a:rPr lang="it-IT" sz="1600" u="sng" dirty="0" smtClean="0"/>
              <a:t> pervenute) *</a:t>
            </a:r>
          </a:p>
          <a:p>
            <a:pPr algn="just"/>
            <a:r>
              <a:rPr lang="it-IT" sz="1600" dirty="0" smtClean="0"/>
              <a:t>* </a:t>
            </a:r>
            <a:r>
              <a:rPr lang="it-IT" sz="1100" dirty="0" smtClean="0"/>
              <a:t>Fonte </a:t>
            </a:r>
            <a:r>
              <a:rPr lang="it-IT" sz="1100" dirty="0"/>
              <a:t>Commissione </a:t>
            </a:r>
            <a:r>
              <a:rPr lang="it-IT" sz="1100" dirty="0" err="1" smtClean="0"/>
              <a:t>Femminicidio</a:t>
            </a:r>
            <a:endParaRPr lang="it-IT" sz="1100" dirty="0"/>
          </a:p>
          <a:p>
            <a:pPr algn="just"/>
            <a:endParaRPr lang="it-IT" sz="1100" dirty="0" smtClean="0">
              <a:solidFill>
                <a:srgbClr val="00B0F0"/>
              </a:solidFill>
            </a:endParaRPr>
          </a:p>
          <a:p>
            <a:pPr algn="just"/>
            <a:endParaRPr lang="it-IT" sz="1800" u="sn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GRATUITO PATROCINIO</a:t>
            </a:r>
            <a:endParaRPr lang="it-IT"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just"/>
            <a:r>
              <a:rPr lang="it-IT" sz="2800" dirty="0" smtClean="0"/>
              <a:t>Nonostante l’utilizzo da parte del legislatore del verbo “può” l’accesso al gratuito patrocinio deve ritenersi un diritto incondizionato per le persone offese dei reati catalogo elencati dalla norma a prescindere da ogni valutazione discrezionale ad opera del giudice il quale dovrebbe semplicemente verificare la ricorrenza di uno dei reati elencati dalla norma</a:t>
            </a:r>
          </a:p>
          <a:p>
            <a:pPr algn="just"/>
            <a:r>
              <a:rPr lang="it-IT" sz="2800" dirty="0" smtClean="0"/>
              <a:t>Sono falsi problemi: l’intervenuta assoluzione, la riqualificazione giuridica del reato (per esempio scomposizione dell’art. 572 c.p. in reati </a:t>
            </a:r>
            <a:r>
              <a:rPr lang="it-IT" sz="2800" dirty="0" err="1" smtClean="0"/>
              <a:t>procedibili</a:t>
            </a:r>
            <a:r>
              <a:rPr lang="it-IT" sz="2800" dirty="0" smtClean="0"/>
              <a:t> a querela di parte) </a:t>
            </a:r>
          </a:p>
          <a:p>
            <a:pPr algn="just"/>
            <a:r>
              <a:rPr lang="it-IT" sz="2800" dirty="0" smtClean="0"/>
              <a:t>Cass. Sez. IV n. 13497 del 20/3/2017</a:t>
            </a:r>
          </a:p>
          <a:p>
            <a:pPr algn="just"/>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VITTIMA </a:t>
            </a:r>
            <a:r>
              <a:rPr lang="it-IT" dirty="0" smtClean="0"/>
              <a:t>VULNERABILE – Direttiva 2012/29 UE </a:t>
            </a:r>
            <a:r>
              <a:rPr lang="it-IT" dirty="0" err="1" smtClean="0"/>
              <a:t>D.Lvo</a:t>
            </a:r>
            <a:r>
              <a:rPr lang="it-IT" dirty="0" smtClean="0"/>
              <a:t> 212/2015</a:t>
            </a:r>
            <a:endParaRPr lang="it-IT" dirty="0"/>
          </a:p>
        </p:txBody>
      </p:sp>
      <p:sp>
        <p:nvSpPr>
          <p:cNvPr id="3" name="Segnaposto contenuto 2"/>
          <p:cNvSpPr>
            <a:spLocks noGrp="1"/>
          </p:cNvSpPr>
          <p:nvPr>
            <p:ph idx="1"/>
          </p:nvPr>
        </p:nvSpPr>
        <p:spPr/>
        <p:txBody>
          <a:bodyPr>
            <a:normAutofit/>
          </a:bodyPr>
          <a:lstStyle/>
          <a:p>
            <a:pPr algn="just">
              <a:buFont typeface="Arial" charset="0"/>
              <a:buChar char="•"/>
            </a:pPr>
            <a:r>
              <a:rPr lang="it-IT" sz="4400" u="sng" dirty="0" smtClean="0"/>
              <a:t>Categoria soggettiva più ampia rispetto alle vittime di violenza di genere</a:t>
            </a:r>
          </a:p>
          <a:p>
            <a:pPr algn="just">
              <a:buFont typeface="Arial" charset="0"/>
              <a:buChar char="•"/>
            </a:pPr>
            <a:r>
              <a:rPr lang="it-IT" sz="4400" dirty="0" smtClean="0"/>
              <a:t>Presenza di strumenti processuali di ulteriore tutela </a:t>
            </a:r>
          </a:p>
          <a:p>
            <a:pPr algn="just">
              <a:buNone/>
            </a:pPr>
            <a:r>
              <a:rPr lang="it-IT" sz="4400" dirty="0" smtClean="0"/>
              <a:t> </a:t>
            </a:r>
            <a:endParaRPr lang="it-IT" sz="4400" dirty="0"/>
          </a:p>
        </p:txBody>
      </p:sp>
    </p:spTree>
    <p:extLst>
      <p:ext uri="{BB962C8B-B14F-4D97-AF65-F5344CB8AC3E}">
        <p14:creationId xmlns:p14="http://schemas.microsoft.com/office/powerpoint/2010/main" val="527747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600" dirty="0" smtClean="0">
                <a:solidFill>
                  <a:srgbClr val="FF0000"/>
                </a:solidFill>
              </a:rPr>
              <a:t>Definizione di vulnerabilità della persona offesa</a:t>
            </a:r>
            <a:endParaRPr lang="it-IT" sz="3600" dirty="0">
              <a:solidFill>
                <a:srgbClr val="FF0000"/>
              </a:solidFill>
            </a:endParaRPr>
          </a:p>
        </p:txBody>
      </p:sp>
      <p:sp>
        <p:nvSpPr>
          <p:cNvPr id="3" name="Segnaposto contenuto 2"/>
          <p:cNvSpPr>
            <a:spLocks noGrp="1"/>
          </p:cNvSpPr>
          <p:nvPr>
            <p:ph idx="1"/>
          </p:nvPr>
        </p:nvSpPr>
        <p:spPr/>
        <p:txBody>
          <a:bodyPr>
            <a:noAutofit/>
          </a:bodyPr>
          <a:lstStyle/>
          <a:p>
            <a:pPr algn="just"/>
            <a:r>
              <a:rPr lang="it-IT" sz="2400" dirty="0" smtClean="0"/>
              <a:t>Art. 90 </a:t>
            </a:r>
            <a:r>
              <a:rPr lang="it-IT" sz="2400" dirty="0" err="1" smtClean="0"/>
              <a:t>quater</a:t>
            </a:r>
            <a:r>
              <a:rPr lang="it-IT" sz="2400" dirty="0" smtClean="0"/>
              <a:t> </a:t>
            </a:r>
            <a:r>
              <a:rPr lang="it-IT" sz="2400" dirty="0" err="1" smtClean="0"/>
              <a:t>c.p.p.</a:t>
            </a:r>
            <a:r>
              <a:rPr lang="it-IT" sz="2400" dirty="0" smtClean="0"/>
              <a:t> (“Condizione di particolare vulnerabilità)</a:t>
            </a:r>
          </a:p>
          <a:p>
            <a:pPr algn="just"/>
            <a:r>
              <a:rPr lang="it-IT" sz="2400" dirty="0" smtClean="0"/>
              <a:t>- desumibile da: </a:t>
            </a:r>
          </a:p>
          <a:p>
            <a:pPr algn="just">
              <a:buNone/>
            </a:pPr>
            <a:r>
              <a:rPr lang="it-IT" sz="2400" dirty="0" smtClean="0"/>
              <a:t>(condizioni soggettive): età, stato di infermità o di deficienza psichica, </a:t>
            </a:r>
            <a:r>
              <a:rPr lang="it-IT" sz="2400" u="sng" dirty="0" smtClean="0"/>
              <a:t>se persona offesa è affettivamente, psicologicamente, o economicamente dipendente dall’autore del reato;</a:t>
            </a:r>
            <a:endParaRPr lang="it-IT" sz="2400" dirty="0" smtClean="0"/>
          </a:p>
          <a:p>
            <a:pPr algn="just">
              <a:buNone/>
            </a:pPr>
            <a:r>
              <a:rPr lang="it-IT" sz="2400" dirty="0" smtClean="0"/>
              <a:t>(condizioni oggettive): tipo di reato, modalità e circostanze del fatto per cui si procede: violenza alla persona, odio razziale, riconducibilità a settori di criminalità organizzata, terrorismo, tratta.</a:t>
            </a:r>
          </a:p>
          <a:p>
            <a:pPr algn="just">
              <a:buNone/>
            </a:pPr>
            <a:r>
              <a:rPr lang="it-IT" sz="2400" dirty="0">
                <a:solidFill>
                  <a:srgbClr val="FF0000"/>
                </a:solidFill>
              </a:rPr>
              <a:t>All’accertamento della dichiarazione/valutazione di vulnerabilità conseguono una serie di diritti</a:t>
            </a:r>
          </a:p>
          <a:p>
            <a:pPr algn="just">
              <a:buNone/>
            </a:pPr>
            <a:r>
              <a:rPr lang="it-IT" sz="2400" dirty="0" smtClean="0"/>
              <a:t> </a:t>
            </a:r>
            <a:endParaRPr lang="it-IT"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AGENZIA PER LA VITTIMA VULNERABILE</a:t>
            </a:r>
            <a:endParaRPr lang="it-IT" dirty="0"/>
          </a:p>
        </p:txBody>
      </p:sp>
      <p:sp>
        <p:nvSpPr>
          <p:cNvPr id="3" name="Segnaposto contenuto 2"/>
          <p:cNvSpPr>
            <a:spLocks noGrp="1"/>
          </p:cNvSpPr>
          <p:nvPr>
            <p:ph idx="1"/>
          </p:nvPr>
        </p:nvSpPr>
        <p:spPr/>
        <p:txBody>
          <a:bodyPr/>
          <a:lstStyle/>
          <a:p>
            <a:pPr algn="just"/>
            <a:r>
              <a:rPr lang="it-IT" dirty="0" smtClean="0"/>
              <a:t>Manca un’agenzia di accoglienza multidisciplinare per la vittima vulnerabile</a:t>
            </a:r>
          </a:p>
          <a:p>
            <a:pPr algn="just"/>
            <a:r>
              <a:rPr lang="it-IT" dirty="0" smtClean="0"/>
              <a:t>Manca una normativa specifica che indichi il soggetto che definisca la «vulnerabilità della persona offesa» </a:t>
            </a:r>
            <a:r>
              <a:rPr lang="it-IT" b="1" dirty="0" smtClean="0"/>
              <a:t>(nelle indagini il Pubblico Ministero ?)</a:t>
            </a:r>
          </a:p>
          <a:p>
            <a:pPr algn="just"/>
            <a:r>
              <a:rPr lang="it-IT" dirty="0" smtClean="0"/>
              <a:t>Le informazioni sono trasmesse in modo meccanico </a:t>
            </a:r>
            <a:endParaRPr lang="it-IT" dirty="0"/>
          </a:p>
        </p:txBody>
      </p:sp>
    </p:spTree>
    <p:extLst>
      <p:ext uri="{BB962C8B-B14F-4D97-AF65-F5344CB8AC3E}">
        <p14:creationId xmlns:p14="http://schemas.microsoft.com/office/powerpoint/2010/main" val="35631230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smtClean="0"/>
              <a:t>Tutela processuale della vittima vulnerabile</a:t>
            </a:r>
            <a:endParaRPr lang="it-IT" sz="3200" dirty="0"/>
          </a:p>
        </p:txBody>
      </p:sp>
      <p:sp>
        <p:nvSpPr>
          <p:cNvPr id="3" name="Segnaposto contenuto 2"/>
          <p:cNvSpPr>
            <a:spLocks noGrp="1"/>
          </p:cNvSpPr>
          <p:nvPr>
            <p:ph idx="1"/>
          </p:nvPr>
        </p:nvSpPr>
        <p:spPr/>
        <p:txBody>
          <a:bodyPr>
            <a:normAutofit fontScale="85000" lnSpcReduction="20000"/>
          </a:bodyPr>
          <a:lstStyle/>
          <a:p>
            <a:pPr algn="just"/>
            <a:r>
              <a:rPr lang="it-IT" dirty="0" smtClean="0"/>
              <a:t>art. 351 </a:t>
            </a:r>
            <a:r>
              <a:rPr lang="it-IT" dirty="0" err="1" smtClean="0"/>
              <a:t>c.p.p.</a:t>
            </a:r>
            <a:r>
              <a:rPr lang="it-IT" dirty="0" smtClean="0"/>
              <a:t> S.I. Polizia Giudiziaria: presenza esperto; cautela per evitare contatti con l’indagato; regola di evitare più atti di sommarie informazioni;</a:t>
            </a:r>
          </a:p>
          <a:p>
            <a:pPr algn="just"/>
            <a:r>
              <a:rPr lang="it-IT" dirty="0" smtClean="0"/>
              <a:t>Art. 362 </a:t>
            </a:r>
            <a:r>
              <a:rPr lang="it-IT" dirty="0" err="1" smtClean="0"/>
              <a:t>c.p.p.</a:t>
            </a:r>
            <a:r>
              <a:rPr lang="it-IT" dirty="0" smtClean="0"/>
              <a:t> S.I. Pubblico Ministero: presenza esperto; cautela per evitare contatti con l’indagato; regola di evitare più atti di sommarie informazioni;</a:t>
            </a:r>
          </a:p>
          <a:p>
            <a:pPr algn="just"/>
            <a:r>
              <a:rPr lang="it-IT" dirty="0" smtClean="0"/>
              <a:t>Art. 392 </a:t>
            </a:r>
            <a:r>
              <a:rPr lang="it-IT" dirty="0" err="1" smtClean="0"/>
              <a:t>c.p.p.</a:t>
            </a:r>
            <a:r>
              <a:rPr lang="it-IT" dirty="0" smtClean="0"/>
              <a:t> : ampliamento casi incidente probatorio per testimonianza vittima vulnerabile;</a:t>
            </a:r>
          </a:p>
          <a:p>
            <a:pPr algn="just"/>
            <a:r>
              <a:rPr lang="it-IT" dirty="0" smtClean="0"/>
              <a:t>Ampliamento regola non ripetibilità testimonianza assunta con incidente probatorio per vittima vulnerabile (art. art. 190 bis </a:t>
            </a:r>
            <a:r>
              <a:rPr lang="it-IT" dirty="0" err="1" smtClean="0"/>
              <a:t>c.p.p.</a:t>
            </a:r>
            <a:r>
              <a:rPr lang="it-IT" dirty="0" smtClean="0"/>
              <a:t>)</a:t>
            </a:r>
          </a:p>
          <a:p>
            <a:pPr algn="just"/>
            <a:r>
              <a:rPr lang="it-IT" dirty="0" smtClean="0"/>
              <a:t>Modalità di protezione per esame in dibattimento  </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Giornalismo-differente-campagna.jpg"/>
          <p:cNvPicPr>
            <a:picLocks noChangeAspect="1"/>
          </p:cNvPicPr>
          <p:nvPr/>
        </p:nvPicPr>
        <p:blipFill>
          <a:blip r:embed="rId2" cstate="print"/>
          <a:stretch>
            <a:fillRect/>
          </a:stretch>
        </p:blipFill>
        <p:spPr>
          <a:xfrm>
            <a:off x="251520" y="981280"/>
            <a:ext cx="8673177" cy="4968000"/>
          </a:xfrm>
          <a:prstGeom prst="rect">
            <a:avLst/>
          </a:prstGeom>
        </p:spPr>
      </p:pic>
    </p:spTree>
    <p:extLst>
      <p:ext uri="{BB962C8B-B14F-4D97-AF65-F5344CB8AC3E}">
        <p14:creationId xmlns:p14="http://schemas.microsoft.com/office/powerpoint/2010/main" val="2481438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B0F0"/>
                </a:solidFill>
              </a:rPr>
              <a:t>Legge a favore degli orfani per crimini domestici</a:t>
            </a:r>
            <a:endParaRPr lang="it-IT" dirty="0">
              <a:solidFill>
                <a:srgbClr val="00B0F0"/>
              </a:solidFill>
            </a:endParaRPr>
          </a:p>
        </p:txBody>
      </p:sp>
      <p:sp>
        <p:nvSpPr>
          <p:cNvPr id="3" name="Segnaposto contenuto 2"/>
          <p:cNvSpPr>
            <a:spLocks noGrp="1"/>
          </p:cNvSpPr>
          <p:nvPr>
            <p:ph idx="1"/>
          </p:nvPr>
        </p:nvSpPr>
        <p:spPr/>
        <p:txBody>
          <a:bodyPr/>
          <a:lstStyle/>
          <a:p>
            <a:r>
              <a:rPr lang="it-IT" dirty="0" smtClean="0"/>
              <a:t>Legge 11 gennaio 2018 n. 4</a:t>
            </a:r>
          </a:p>
          <a:p>
            <a:pPr algn="just"/>
            <a:r>
              <a:rPr lang="it-IT" dirty="0" smtClean="0"/>
              <a:t>Ergastolo per l’omicidio del convivente (art. 2): equiparazione del legame affettivo a quello biologico (modifica art. 577 c.p.)</a:t>
            </a:r>
          </a:p>
          <a:p>
            <a:pPr algn="just"/>
            <a:r>
              <a:rPr lang="it-IT" dirty="0" smtClean="0"/>
              <a:t>Gratuito patrocinio per gli orfani (art. 1)</a:t>
            </a:r>
          </a:p>
          <a:p>
            <a:pPr algn="just"/>
            <a:r>
              <a:rPr lang="it-IT" dirty="0" smtClean="0"/>
              <a:t>Obbligo di richiedere il sequestro conservativo ex art. 316 c.p.p. da parte del Pubblico Ministero (art. 3)</a:t>
            </a:r>
            <a:endParaRPr lang="it-IT" dirty="0"/>
          </a:p>
        </p:txBody>
      </p:sp>
    </p:spTree>
    <p:extLst>
      <p:ext uri="{BB962C8B-B14F-4D97-AF65-F5344CB8AC3E}">
        <p14:creationId xmlns:p14="http://schemas.microsoft.com/office/powerpoint/2010/main" val="41037543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00B0F0"/>
                </a:solidFill>
              </a:rPr>
              <a:t>Legge a favore degli orfani per crimini domestici</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Obbligo per il giudice di liquidare anche d’ufficio una provvisionale in misura non inferiore al 50% del danno presumibile (art. 4)</a:t>
            </a:r>
          </a:p>
          <a:p>
            <a:pPr algn="just"/>
            <a:r>
              <a:rPr lang="it-IT" dirty="0" smtClean="0"/>
              <a:t>Indegnità a succedere (art. 5) in ipotesi di indagine anche per tentato omicidio di persona legata da relazione affettiva</a:t>
            </a:r>
          </a:p>
          <a:p>
            <a:pPr algn="just"/>
            <a:r>
              <a:rPr lang="it-IT" dirty="0" smtClean="0"/>
              <a:t>Sospensione dalla pensione di reversibilità dopo il rinvio a giudizio (art. 7) </a:t>
            </a:r>
          </a:p>
          <a:p>
            <a:pPr algn="just"/>
            <a:r>
              <a:rPr lang="it-IT" dirty="0" smtClean="0"/>
              <a:t>Affidamento dei minori in continuità affettiva con i parenti fino al terzo grado della vittima (art. 10)</a:t>
            </a:r>
            <a:endParaRPr lang="it-IT" dirty="0"/>
          </a:p>
        </p:txBody>
      </p:sp>
    </p:spTree>
    <p:extLst>
      <p:ext uri="{BB962C8B-B14F-4D97-AF65-F5344CB8AC3E}">
        <p14:creationId xmlns:p14="http://schemas.microsoft.com/office/powerpoint/2010/main" val="930429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00B0F0"/>
                </a:solidFill>
              </a:rPr>
              <a:t>Legge a favore degli orfani per crimini domestici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Serie di norme per favorire una effettiva socializzazione:</a:t>
            </a:r>
          </a:p>
          <a:p>
            <a:pPr algn="just"/>
            <a:r>
              <a:rPr lang="it-IT" dirty="0" smtClean="0"/>
              <a:t>-- diritto di accesso ai servizi di assistenza (applicazione Direttiva 2012/29UE c.d. direttiva vittime)</a:t>
            </a:r>
          </a:p>
          <a:p>
            <a:pPr algn="just"/>
            <a:r>
              <a:rPr lang="it-IT" dirty="0" smtClean="0"/>
              <a:t>-- assistenza gratuita di tipo medico-psicologico a cura SSN</a:t>
            </a:r>
          </a:p>
          <a:p>
            <a:pPr algn="just"/>
            <a:r>
              <a:rPr lang="it-IT" dirty="0" smtClean="0"/>
              <a:t>-- accesso al fondo di solidarietà già previsto per le vittime di criminalità organizzata (problema delle risorse: incremento di soli 2 mln Euro) </a:t>
            </a:r>
            <a:endParaRPr lang="it-IT" dirty="0"/>
          </a:p>
        </p:txBody>
      </p:sp>
    </p:spTree>
    <p:extLst>
      <p:ext uri="{BB962C8B-B14F-4D97-AF65-F5344CB8AC3E}">
        <p14:creationId xmlns:p14="http://schemas.microsoft.com/office/powerpoint/2010/main" val="15035729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00B0F0"/>
                </a:solidFill>
              </a:rPr>
              <a:t>Legge a favore degli orfani per crimini domestici</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Per l’autore di reati commessi con abuso di relazione affettiva (anche artt. 572, 582, 605, 609 bis </a:t>
            </a:r>
            <a:r>
              <a:rPr lang="it-IT" dirty="0" err="1" smtClean="0"/>
              <a:t>c.p</a:t>
            </a:r>
            <a:r>
              <a:rPr lang="it-IT" dirty="0" smtClean="0"/>
              <a:t>…..) decadenza dall’assegnazione dell’alloggio di edilizia residenziale con subentro delle altre persone conviventi nella titolarità del contratto (art. 12)</a:t>
            </a:r>
          </a:p>
          <a:p>
            <a:pPr algn="just"/>
            <a:r>
              <a:rPr lang="it-IT" dirty="0" smtClean="0"/>
              <a:t>Possibilità di richiedere la modificazione del proprio cognome per i figli della vittima (art. 13)</a:t>
            </a:r>
            <a:endParaRPr lang="it-IT" dirty="0"/>
          </a:p>
        </p:txBody>
      </p:sp>
    </p:spTree>
    <p:extLst>
      <p:ext uri="{BB962C8B-B14F-4D97-AF65-F5344CB8AC3E}">
        <p14:creationId xmlns:p14="http://schemas.microsoft.com/office/powerpoint/2010/main" val="881672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t>Le misure di prevenzione per le vittime di violenza</a:t>
            </a:r>
            <a:endParaRPr lang="it-IT" dirty="0"/>
          </a:p>
        </p:txBody>
      </p:sp>
      <p:sp>
        <p:nvSpPr>
          <p:cNvPr id="3" name="Sottotitolo 2"/>
          <p:cNvSpPr>
            <a:spLocks noGrp="1"/>
          </p:cNvSpPr>
          <p:nvPr>
            <p:ph type="subTitle" idx="1"/>
          </p:nvPr>
        </p:nvSpPr>
        <p:spPr>
          <a:xfrm>
            <a:off x="1403648" y="3861048"/>
            <a:ext cx="6368752" cy="1777752"/>
          </a:xfrm>
        </p:spPr>
        <p:txBody>
          <a:bodyPr>
            <a:normAutofit/>
          </a:bodyPr>
          <a:lstStyle/>
          <a:p>
            <a:r>
              <a:rPr lang="it-IT" dirty="0" smtClean="0">
                <a:solidFill>
                  <a:schemeClr val="accent1"/>
                </a:solidFill>
              </a:rPr>
              <a:t>D. </a:t>
            </a:r>
            <a:r>
              <a:rPr lang="it-IT" dirty="0" err="1" smtClean="0">
                <a:solidFill>
                  <a:schemeClr val="accent1"/>
                </a:solidFill>
              </a:rPr>
              <a:t>Lvo</a:t>
            </a:r>
            <a:r>
              <a:rPr lang="it-IT" dirty="0" smtClean="0">
                <a:solidFill>
                  <a:schemeClr val="accent1"/>
                </a:solidFill>
              </a:rPr>
              <a:t> 159/2011 come modificato dalla legge 161/2017</a:t>
            </a:r>
          </a:p>
          <a:p>
            <a:r>
              <a:rPr lang="it-IT" dirty="0" smtClean="0">
                <a:solidFill>
                  <a:schemeClr val="accent1"/>
                </a:solidFill>
              </a:rPr>
              <a:t>c.d. Codice Antimafia</a:t>
            </a:r>
            <a:endParaRPr lang="it-IT" dirty="0">
              <a:solidFill>
                <a:schemeClr val="accent1"/>
              </a:solidFill>
            </a:endParaRPr>
          </a:p>
        </p:txBody>
      </p:sp>
    </p:spTree>
    <p:extLst>
      <p:ext uri="{BB962C8B-B14F-4D97-AF65-F5344CB8AC3E}">
        <p14:creationId xmlns:p14="http://schemas.microsoft.com/office/powerpoint/2010/main" val="29513678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nuovo tribunale della prevenzione</a:t>
            </a:r>
            <a:br>
              <a:rPr lang="it-IT" dirty="0" smtClean="0"/>
            </a:b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Competenza distrettuale (riduzione problema competenza in relazione al luogo manifestazione di pericolosità sociale)</a:t>
            </a:r>
          </a:p>
          <a:p>
            <a:pPr algn="just"/>
            <a:r>
              <a:rPr lang="it-IT" dirty="0" smtClean="0"/>
              <a:t>Trattazione specialistica e prioritaria degli affari</a:t>
            </a:r>
          </a:p>
          <a:p>
            <a:pPr algn="just"/>
            <a:r>
              <a:rPr lang="it-IT" dirty="0" smtClean="0"/>
              <a:t>Modifica ordinamentale e tabellare per assicurare efficienza, competenza e risposta adeguata anche per tempi: discussione della proposta entro 30 giorni, deposito decreto decisorio (immediatamente esecutivo) entro 5 giorni assunzione in decisione della proposta</a:t>
            </a:r>
          </a:p>
          <a:p>
            <a:pPr algn="just"/>
            <a:r>
              <a:rPr lang="it-IT" dirty="0" smtClean="0"/>
              <a:t>Titolari potere di proposta Procuratori della Repubblica, Questori, Direttore della D.I.A.</a:t>
            </a:r>
          </a:p>
          <a:p>
            <a:pPr algn="just"/>
            <a:endParaRPr lang="it-IT" dirty="0"/>
          </a:p>
        </p:txBody>
      </p:sp>
    </p:spTree>
    <p:extLst>
      <p:ext uri="{BB962C8B-B14F-4D97-AF65-F5344CB8AC3E}">
        <p14:creationId xmlns:p14="http://schemas.microsoft.com/office/powerpoint/2010/main" val="2237094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solidFill>
                  <a:srgbClr val="FF0000"/>
                </a:solidFill>
              </a:rPr>
              <a:t>SOGGETTI DESTINATARI  AI QUALI RIFERIRE GLI AUTORI DI VIOLENZA</a:t>
            </a:r>
            <a:endParaRPr lang="it-IT" sz="3200"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just"/>
            <a:r>
              <a:rPr lang="it-IT" sz="2400" dirty="0" smtClean="0"/>
              <a:t>Soggetti «socialmente pericolosi»</a:t>
            </a:r>
          </a:p>
          <a:p>
            <a:pPr algn="just"/>
            <a:r>
              <a:rPr lang="it-IT" sz="2400" dirty="0" smtClean="0"/>
              <a:t>Art. 1 co I lettera c) </a:t>
            </a:r>
            <a:r>
              <a:rPr lang="it-IT" sz="2400" dirty="0" err="1" smtClean="0"/>
              <a:t>D.Lvo</a:t>
            </a:r>
            <a:r>
              <a:rPr lang="it-IT" sz="2400" dirty="0" smtClean="0"/>
              <a:t> 159/2011</a:t>
            </a:r>
            <a:endParaRPr lang="it-IT" sz="2400" dirty="0"/>
          </a:p>
          <a:p>
            <a:pPr algn="just"/>
            <a:r>
              <a:rPr lang="it-IT" sz="2400" dirty="0" smtClean="0"/>
              <a:t>Soggetti che sono dediti  alla commissione di reati che offendono o mettono in pericolo integrità fisica o morale minorenni, sanità, </a:t>
            </a:r>
            <a:r>
              <a:rPr lang="it-IT" sz="2400" u="sng" dirty="0" smtClean="0"/>
              <a:t>sicurezza pubblica (pedofili, </a:t>
            </a:r>
            <a:r>
              <a:rPr lang="it-IT" sz="2400" u="sng" dirty="0" err="1" smtClean="0"/>
              <a:t>stalker</a:t>
            </a:r>
            <a:r>
              <a:rPr lang="it-IT" sz="2400" u="sng" dirty="0" smtClean="0"/>
              <a:t>, maltrattanti, autori di violenze sessuali)</a:t>
            </a:r>
          </a:p>
          <a:p>
            <a:pPr algn="just"/>
            <a:r>
              <a:rPr lang="it-IT" sz="2400" dirty="0" smtClean="0"/>
              <a:t>Occorre l’esistenza di una consumazione di reati (accertati quantomeno con sentenze di primo grado o meglio se definitive)</a:t>
            </a:r>
          </a:p>
          <a:p>
            <a:pPr algn="just"/>
            <a:r>
              <a:rPr lang="it-IT" sz="2400" dirty="0" smtClean="0"/>
              <a:t>Art. 4 modificato dalla Legge 161/2017</a:t>
            </a:r>
          </a:p>
          <a:p>
            <a:pPr algn="just"/>
            <a:r>
              <a:rPr lang="it-IT" sz="2400" u="sng" dirty="0" smtClean="0"/>
              <a:t>Soggetti </a:t>
            </a:r>
            <a:r>
              <a:rPr lang="it-IT" sz="2400" u="sng" dirty="0"/>
              <a:t>soltanto indiziati</a:t>
            </a:r>
            <a:r>
              <a:rPr lang="it-IT" sz="2400" dirty="0"/>
              <a:t>:</a:t>
            </a:r>
          </a:p>
          <a:p>
            <a:pPr algn="just"/>
            <a:r>
              <a:rPr lang="it-IT" sz="2400" dirty="0" smtClean="0"/>
              <a:t>Delitto di cui all’art. </a:t>
            </a:r>
            <a:r>
              <a:rPr lang="it-IT" sz="2400" b="1" dirty="0" smtClean="0"/>
              <a:t>612 </a:t>
            </a:r>
            <a:r>
              <a:rPr lang="it-IT" sz="2400" b="1" dirty="0"/>
              <a:t>bis c.p.</a:t>
            </a:r>
            <a:r>
              <a:rPr lang="it-IT" sz="2400" dirty="0"/>
              <a:t> (proposta senza condanna definitiva ma con problemi: esempio sospensione condizionale della pena all’esito giudizio di primo </a:t>
            </a:r>
            <a:r>
              <a:rPr lang="it-IT" sz="2400" dirty="0" smtClean="0"/>
              <a:t>grado per preclusione ex art. 166 c.p.)</a:t>
            </a:r>
            <a:endParaRPr lang="it-IT" sz="2400" b="1" dirty="0"/>
          </a:p>
          <a:p>
            <a:pPr algn="just"/>
            <a:endParaRPr lang="it-IT" sz="2400" dirty="0" smtClean="0"/>
          </a:p>
          <a:p>
            <a:pPr algn="just"/>
            <a:endParaRPr lang="it-IT" sz="2400" dirty="0"/>
          </a:p>
        </p:txBody>
      </p:sp>
    </p:spTree>
    <p:extLst>
      <p:ext uri="{BB962C8B-B14F-4D97-AF65-F5344CB8AC3E}">
        <p14:creationId xmlns:p14="http://schemas.microsoft.com/office/powerpoint/2010/main" val="7239086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INTERVENTO DI PREVENZIONE: DECISIONE E SANZIONI</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Misura «base» sorveglianza speciale di P.S. con prescrizioni che presuppongono comunque un controllo di polizia sul soggetto. Durata da 1 a 5 anni</a:t>
            </a:r>
          </a:p>
          <a:p>
            <a:pPr algn="just"/>
            <a:r>
              <a:rPr lang="it-IT" dirty="0" smtClean="0"/>
              <a:t>Obbligo di soggiorno divieto di soggiorno in uno o più comuni o regioni</a:t>
            </a:r>
          </a:p>
          <a:p>
            <a:pPr algn="just"/>
            <a:r>
              <a:rPr lang="it-IT" dirty="0" smtClean="0"/>
              <a:t>Art. 8 co. 5 </a:t>
            </a:r>
            <a:r>
              <a:rPr lang="it-IT" dirty="0" err="1" smtClean="0"/>
              <a:t>D.Lvo</a:t>
            </a:r>
            <a:r>
              <a:rPr lang="it-IT" dirty="0" smtClean="0"/>
              <a:t> 159/2011 come modificato Legge 161/2017 «il tribunale può imporre tutte quelle prescrizioni che ravvisi necessarie avuto riguardo alle esigenze di difesa sociale» </a:t>
            </a:r>
            <a:endParaRPr lang="it-IT" dirty="0"/>
          </a:p>
        </p:txBody>
      </p:sp>
    </p:spTree>
    <p:extLst>
      <p:ext uri="{BB962C8B-B14F-4D97-AF65-F5344CB8AC3E}">
        <p14:creationId xmlns:p14="http://schemas.microsoft.com/office/powerpoint/2010/main" val="2250337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PRESCRIZIONI PARTICOLARI</a:t>
            </a:r>
            <a:endParaRPr lang="it-IT" dirty="0"/>
          </a:p>
        </p:txBody>
      </p:sp>
      <p:sp>
        <p:nvSpPr>
          <p:cNvPr id="3" name="Segnaposto contenuto 2"/>
          <p:cNvSpPr>
            <a:spLocks noGrp="1"/>
          </p:cNvSpPr>
          <p:nvPr>
            <p:ph idx="1"/>
          </p:nvPr>
        </p:nvSpPr>
        <p:spPr/>
        <p:txBody>
          <a:bodyPr>
            <a:normAutofit fontScale="92500" lnSpcReduction="20000"/>
          </a:bodyPr>
          <a:lstStyle/>
          <a:p>
            <a:r>
              <a:rPr lang="it-IT" b="1" dirty="0" err="1" smtClean="0"/>
              <a:t>Stalker</a:t>
            </a:r>
            <a:r>
              <a:rPr lang="it-IT" b="1" dirty="0" smtClean="0"/>
              <a:t>:</a:t>
            </a:r>
            <a:r>
              <a:rPr lang="it-IT" dirty="0" smtClean="0"/>
              <a:t> </a:t>
            </a:r>
          </a:p>
          <a:p>
            <a:pPr algn="just"/>
            <a:r>
              <a:rPr lang="it-IT" dirty="0" smtClean="0"/>
              <a:t>non </a:t>
            </a:r>
            <a:r>
              <a:rPr lang="it-IT" dirty="0"/>
              <a:t>frequentare i luoghi (residenza, dimora, lavoro, luoghi di vacanza o di viaggio o altro) normalmente frequentati da…….. ; </a:t>
            </a:r>
            <a:endParaRPr lang="it-IT" dirty="0" smtClean="0"/>
          </a:p>
          <a:p>
            <a:pPr algn="just"/>
            <a:r>
              <a:rPr lang="it-IT" dirty="0" smtClean="0"/>
              <a:t>mantenersi </a:t>
            </a:r>
            <a:r>
              <a:rPr lang="it-IT" dirty="0"/>
              <a:t>in ogni caso ad almeno 1.000 metri di distanza da ………… e di allontanarsi immediatamente in caso di incontro assolutamente occasionale;</a:t>
            </a:r>
          </a:p>
          <a:p>
            <a:pPr algn="just"/>
            <a:r>
              <a:rPr lang="it-IT" dirty="0" smtClean="0"/>
              <a:t>non </a:t>
            </a:r>
            <a:r>
              <a:rPr lang="it-IT" dirty="0"/>
              <a:t>effettuare, con ogni mezzo epistolare, telefonico, telematico o altro,  qualsiasi comunicazione con la vittima;</a:t>
            </a:r>
          </a:p>
          <a:p>
            <a:endParaRPr lang="it-IT" dirty="0"/>
          </a:p>
        </p:txBody>
      </p:sp>
    </p:spTree>
    <p:extLst>
      <p:ext uri="{BB962C8B-B14F-4D97-AF65-F5344CB8AC3E}">
        <p14:creationId xmlns:p14="http://schemas.microsoft.com/office/powerpoint/2010/main" val="2040377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PRESCRIZIONI PARTICOLARI</a:t>
            </a:r>
          </a:p>
        </p:txBody>
      </p:sp>
      <p:sp>
        <p:nvSpPr>
          <p:cNvPr id="3" name="Segnaposto contenuto 2"/>
          <p:cNvSpPr>
            <a:spLocks noGrp="1"/>
          </p:cNvSpPr>
          <p:nvPr>
            <p:ph idx="1"/>
          </p:nvPr>
        </p:nvSpPr>
        <p:spPr/>
        <p:txBody>
          <a:bodyPr/>
          <a:lstStyle/>
          <a:p>
            <a:r>
              <a:rPr lang="it-IT" b="1" dirty="0" smtClean="0"/>
              <a:t>Pedofilo</a:t>
            </a:r>
          </a:p>
          <a:p>
            <a:pPr algn="just"/>
            <a:r>
              <a:rPr lang="it-IT" dirty="0" smtClean="0"/>
              <a:t>non </a:t>
            </a:r>
            <a:r>
              <a:rPr lang="it-IT" dirty="0"/>
              <a:t>frequentare i luoghi normalmente frequentati da soggetti minorenni quali (a solo titolo esemplificativo) asili, scuole, parchi giochi, impianti sportivi mantenendosi ad almeno 1 chilometro di distanza dagli stessi</a:t>
            </a:r>
            <a:r>
              <a:rPr lang="it-IT" dirty="0" smtClean="0"/>
              <a:t>.</a:t>
            </a:r>
            <a:r>
              <a:rPr lang="it-IT" dirty="0"/>
              <a:t> </a:t>
            </a:r>
          </a:p>
          <a:p>
            <a:endParaRPr lang="it-IT" b="1" dirty="0"/>
          </a:p>
        </p:txBody>
      </p:sp>
    </p:spTree>
    <p:extLst>
      <p:ext uri="{BB962C8B-B14F-4D97-AF65-F5344CB8AC3E}">
        <p14:creationId xmlns:p14="http://schemas.microsoft.com/office/powerpoint/2010/main" val="203163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F7D45FF-7E17-4EA9-BAAB-B099E9758EEE}" type="slidenum">
              <a:rPr lang="it-IT" smtClean="0"/>
              <a:pPr/>
              <a:t>5</a:t>
            </a:fld>
            <a:endParaRPr lang="it-IT"/>
          </a:p>
        </p:txBody>
      </p:sp>
      <p:pic>
        <p:nvPicPr>
          <p:cNvPr id="1026" name="Picture 2" descr="https://fbcdn-sphotos-b-a.akamaihd.net/hphotos-ak-prn2/t1.0-9/1461802_10151998145890783_121565889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967" y="1943441"/>
            <a:ext cx="7009354" cy="259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content-b.xx.fbcdn.net/hphotos-ash4/t1.0-9/1392745_10151998146300783_217493671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318" y="80912"/>
            <a:ext cx="6912002" cy="2556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fbcdn-sphotos-d-a.akamaihd.net/hphotos-ak-prn2/t1.0-9/1395851_10151998145655783_1242667566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9321" y="4149080"/>
            <a:ext cx="6984000" cy="258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5495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PRESCRIZIONI PARTICOLARI</a:t>
            </a:r>
          </a:p>
        </p:txBody>
      </p:sp>
      <p:sp>
        <p:nvSpPr>
          <p:cNvPr id="3" name="Segnaposto contenuto 2"/>
          <p:cNvSpPr>
            <a:spLocks noGrp="1"/>
          </p:cNvSpPr>
          <p:nvPr>
            <p:ph idx="1"/>
          </p:nvPr>
        </p:nvSpPr>
        <p:spPr/>
        <p:txBody>
          <a:bodyPr/>
          <a:lstStyle/>
          <a:p>
            <a:r>
              <a:rPr lang="it-IT" b="1" dirty="0" smtClean="0"/>
              <a:t>Maltrattanti </a:t>
            </a:r>
          </a:p>
          <a:p>
            <a:r>
              <a:rPr lang="it-IT" dirty="0" smtClean="0"/>
              <a:t>come per </a:t>
            </a:r>
            <a:r>
              <a:rPr lang="it-IT" dirty="0" err="1" smtClean="0"/>
              <a:t>stalker</a:t>
            </a:r>
            <a:endParaRPr lang="it-IT" dirty="0" smtClean="0"/>
          </a:p>
          <a:p>
            <a:pPr algn="just"/>
            <a:r>
              <a:rPr lang="it-IT" dirty="0"/>
              <a:t>La gestione degli incontri con il figlio </a:t>
            </a:r>
            <a:r>
              <a:rPr lang="it-IT" dirty="0" smtClean="0"/>
              <a:t>minore……nato il </a:t>
            </a:r>
            <a:r>
              <a:rPr lang="it-IT" dirty="0"/>
              <a:t>10/5/2011 dovrà essere organizzata tenendo conto di tali prescrizioni non derogabili.</a:t>
            </a:r>
          </a:p>
          <a:p>
            <a:pPr algn="just"/>
            <a:r>
              <a:rPr lang="it-IT" dirty="0" smtClean="0"/>
              <a:t>Tutela della donna rispetto al tema dell’affidamento condiviso</a:t>
            </a:r>
          </a:p>
          <a:p>
            <a:pPr marL="0" indent="0" algn="just">
              <a:buNone/>
            </a:pPr>
            <a:endParaRPr lang="it-IT" dirty="0"/>
          </a:p>
          <a:p>
            <a:endParaRPr lang="it-IT" dirty="0"/>
          </a:p>
        </p:txBody>
      </p:sp>
    </p:spTree>
    <p:extLst>
      <p:ext uri="{BB962C8B-B14F-4D97-AF65-F5344CB8AC3E}">
        <p14:creationId xmlns:p14="http://schemas.microsoft.com/office/powerpoint/2010/main" val="804378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PRESCRIZIONI PARTICOLARI</a:t>
            </a:r>
          </a:p>
        </p:txBody>
      </p:sp>
      <p:sp>
        <p:nvSpPr>
          <p:cNvPr id="3" name="Segnaposto contenuto 2"/>
          <p:cNvSpPr>
            <a:spLocks noGrp="1"/>
          </p:cNvSpPr>
          <p:nvPr>
            <p:ph idx="1"/>
          </p:nvPr>
        </p:nvSpPr>
        <p:spPr/>
        <p:txBody>
          <a:bodyPr>
            <a:normAutofit fontScale="92500"/>
          </a:bodyPr>
          <a:lstStyle/>
          <a:p>
            <a:pPr algn="just"/>
            <a:r>
              <a:rPr lang="it-IT" b="1" dirty="0" smtClean="0"/>
              <a:t>Ingiunzione terapeutica (per tutti gli attori violenti)</a:t>
            </a:r>
          </a:p>
          <a:p>
            <a:pPr algn="just"/>
            <a:r>
              <a:rPr lang="it-IT" dirty="0" smtClean="0"/>
              <a:t>Presuppone sempre il consenso dell’interessato ai sensi dell’art. 32 co. II Carta Costituzionale</a:t>
            </a:r>
          </a:p>
          <a:p>
            <a:pPr algn="just"/>
            <a:r>
              <a:rPr lang="it-IT" dirty="0" smtClean="0"/>
              <a:t>«prendere </a:t>
            </a:r>
            <a:r>
              <a:rPr lang="it-IT" dirty="0"/>
              <a:t>immediatamente contatto con il C.I.P.M. di Milano con sede in </a:t>
            </a:r>
            <a:r>
              <a:rPr lang="it-IT" dirty="0" smtClean="0"/>
              <a:t>via….tel  </a:t>
            </a:r>
            <a:r>
              <a:rPr lang="it-IT" dirty="0"/>
              <a:t>al fine di sottoporsi ad un programma di osservazione </a:t>
            </a:r>
            <a:r>
              <a:rPr lang="it-IT" dirty="0" err="1"/>
              <a:t>trattamentale</a:t>
            </a:r>
            <a:r>
              <a:rPr lang="it-IT" dirty="0"/>
              <a:t> secondo quanto stabilito dagli </a:t>
            </a:r>
            <a:r>
              <a:rPr lang="it-IT" dirty="0" smtClean="0"/>
              <a:t>esperti».  </a:t>
            </a:r>
            <a:endParaRPr lang="it-IT" dirty="0"/>
          </a:p>
          <a:p>
            <a:pPr algn="just"/>
            <a:endParaRPr lang="it-IT" dirty="0"/>
          </a:p>
        </p:txBody>
      </p:sp>
    </p:spTree>
    <p:extLst>
      <p:ext uri="{BB962C8B-B14F-4D97-AF65-F5344CB8AC3E}">
        <p14:creationId xmlns:p14="http://schemas.microsoft.com/office/powerpoint/2010/main" val="1470059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PRESCRIZIONI PARTICOLARI</a:t>
            </a:r>
          </a:p>
        </p:txBody>
      </p:sp>
      <p:sp>
        <p:nvSpPr>
          <p:cNvPr id="3" name="Segnaposto contenuto 2"/>
          <p:cNvSpPr>
            <a:spLocks noGrp="1"/>
          </p:cNvSpPr>
          <p:nvPr>
            <p:ph idx="1"/>
          </p:nvPr>
        </p:nvSpPr>
        <p:spPr/>
        <p:txBody>
          <a:bodyPr>
            <a:normAutofit lnSpcReduction="10000"/>
          </a:bodyPr>
          <a:lstStyle/>
          <a:p>
            <a:pPr algn="just"/>
            <a:r>
              <a:rPr lang="it-IT" dirty="0" smtClean="0"/>
              <a:t>La violazione di una o più prescrizioni costituisce reato (art. 75 </a:t>
            </a:r>
            <a:r>
              <a:rPr lang="it-IT" dirty="0" err="1" smtClean="0"/>
              <a:t>D.Lvo</a:t>
            </a:r>
            <a:r>
              <a:rPr lang="it-IT" dirty="0" smtClean="0"/>
              <a:t> 159/2011) punito con l’arresto da 3 mesi ad un anno 1.</a:t>
            </a:r>
          </a:p>
          <a:p>
            <a:pPr algn="just"/>
            <a:r>
              <a:rPr lang="it-IT" dirty="0" smtClean="0"/>
              <a:t>Se è stato stabilito l’obbligo o il divieto di soggiorno la violazione alla prescrizione costituisce reato punito con la reclusione da 1 e 5 anni ed è consentito l’arresto anche fuori dei casi di flagranza (tutela molto efficace per le vittime di atti persecutori)</a:t>
            </a:r>
            <a:endParaRPr lang="it-IT" dirty="0"/>
          </a:p>
        </p:txBody>
      </p:sp>
    </p:spTree>
    <p:extLst>
      <p:ext uri="{BB962C8B-B14F-4D97-AF65-F5344CB8AC3E}">
        <p14:creationId xmlns:p14="http://schemas.microsoft.com/office/powerpoint/2010/main" val="28557270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FF0000"/>
                </a:solidFill>
              </a:rPr>
              <a:t>Il materiale probatorio nelle violenze domestiche</a:t>
            </a:r>
            <a:endParaRPr lang="it-IT" dirty="0">
              <a:solidFill>
                <a:srgbClr val="FF0000"/>
              </a:solidFill>
            </a:endParaRPr>
          </a:p>
        </p:txBody>
      </p:sp>
      <p:sp>
        <p:nvSpPr>
          <p:cNvPr id="3" name="Segnaposto contenuto 2"/>
          <p:cNvSpPr>
            <a:spLocks noGrp="1"/>
          </p:cNvSpPr>
          <p:nvPr>
            <p:ph idx="1"/>
          </p:nvPr>
        </p:nvSpPr>
        <p:spPr/>
        <p:txBody>
          <a:bodyPr/>
          <a:lstStyle/>
          <a:p>
            <a:pPr algn="just"/>
            <a:r>
              <a:rPr lang="it-IT" sz="2400" dirty="0" smtClean="0">
                <a:solidFill>
                  <a:srgbClr val="FF0000"/>
                </a:solidFill>
              </a:rPr>
              <a:t>La testimonianza della persona offesa del reato può costituire da sola prova sufficiente per pervenire ad un giudizio di colpevolezza, anche in assenza di riscontri esterni, </a:t>
            </a:r>
            <a:r>
              <a:rPr lang="it-IT" sz="2400" dirty="0" err="1" smtClean="0">
                <a:solidFill>
                  <a:srgbClr val="FF0000"/>
                </a:solidFill>
              </a:rPr>
              <a:t>purchè</a:t>
            </a:r>
            <a:r>
              <a:rPr lang="it-IT" sz="2400" dirty="0" smtClean="0">
                <a:solidFill>
                  <a:srgbClr val="FF0000"/>
                </a:solidFill>
              </a:rPr>
              <a:t> il Giudice sottoponga tale prova dichiarativa ad un vaglio scrupoloso in quanto la persona offesa è, al pari dell’imputato, portatrice di un interesse nel processo </a:t>
            </a:r>
          </a:p>
          <a:p>
            <a:pPr algn="just"/>
            <a:r>
              <a:rPr lang="it-IT" sz="2400" dirty="0" smtClean="0">
                <a:solidFill>
                  <a:srgbClr val="00B0F0"/>
                </a:solidFill>
              </a:rPr>
              <a:t>Stereotipi da superare: inattendibilità sulla base di un racconto diversificato che non sia  sovrapponibile; assenza di denunce per molti anni; sentimenti di ambivalenza verso l’imputato.</a:t>
            </a:r>
          </a:p>
          <a:p>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 </a:t>
            </a:r>
            <a:r>
              <a:rPr lang="it-IT" sz="2700" b="1" dirty="0" smtClean="0"/>
              <a:t>LA FORMAZIONE DELLA PROVA A RISCONTRO  deresponsabilizzazione processuale  della vittima richiesta anche dalla Convenzione di Istanbul </a:t>
            </a:r>
            <a:endParaRPr lang="it-IT" sz="2700" b="1" dirty="0"/>
          </a:p>
        </p:txBody>
      </p:sp>
      <p:sp>
        <p:nvSpPr>
          <p:cNvPr id="3" name="Segnaposto contenuto 2"/>
          <p:cNvSpPr>
            <a:spLocks noGrp="1"/>
          </p:cNvSpPr>
          <p:nvPr>
            <p:ph idx="1"/>
          </p:nvPr>
        </p:nvSpPr>
        <p:spPr/>
        <p:txBody>
          <a:bodyPr/>
          <a:lstStyle/>
          <a:p>
            <a:r>
              <a:rPr lang="it-IT" sz="2000" dirty="0" smtClean="0"/>
              <a:t>Prova dichiarativa (testimonianze)</a:t>
            </a:r>
          </a:p>
          <a:p>
            <a:pPr algn="just"/>
            <a:r>
              <a:rPr lang="it-IT" sz="2000" dirty="0" smtClean="0"/>
              <a:t>Prova documentale (art. 234 </a:t>
            </a:r>
            <a:r>
              <a:rPr lang="it-IT" sz="2000" dirty="0" err="1" smtClean="0"/>
              <a:t>c.p.p.</a:t>
            </a:r>
            <a:r>
              <a:rPr lang="it-IT" sz="2000" dirty="0" smtClean="0"/>
              <a:t>, diari della vittima, certificati medici, fotografie, corrispondenza, </a:t>
            </a:r>
            <a:r>
              <a:rPr lang="it-IT" sz="2000" dirty="0" err="1" smtClean="0"/>
              <a:t>sms…</a:t>
            </a:r>
            <a:r>
              <a:rPr lang="it-IT" sz="2000" dirty="0" smtClean="0"/>
              <a:t>.)</a:t>
            </a:r>
          </a:p>
          <a:p>
            <a:pPr algn="just"/>
            <a:r>
              <a:rPr lang="it-IT" sz="2000" dirty="0" smtClean="0"/>
              <a:t>* Anche taluni atti di polizia giudiziaria – oltre a quelli di natura irripetibile come verbali di perquisizione, sequestro, arresto o fermo, rilievi fotografici o planimetrici che vengono direttamente acquisiti al fascicolo del dibattimento- possono essere acquisiti ed utilizzati in funzione documentale per i dati in essi contenuti.</a:t>
            </a:r>
          </a:p>
          <a:p>
            <a:pPr algn="just"/>
            <a:r>
              <a:rPr lang="it-IT" sz="2000" dirty="0" smtClean="0"/>
              <a:t>** Per esempio la querela – che viene acquisita al fascicolo del dibattimento ai soli fini della verifica della condizione di procedibilità- può essere utilizzata in funzione documentale per accertare che la persona si è presentata a quella ora in quell’ufficio o che durante la narrazione dei fatti si è messa ad urlare   </a:t>
            </a:r>
            <a:endParaRPr lang="it-IT" sz="2000" dirty="0"/>
          </a:p>
        </p:txBody>
      </p:sp>
    </p:spTree>
    <p:extLst>
      <p:ext uri="{BB962C8B-B14F-4D97-AF65-F5344CB8AC3E}">
        <p14:creationId xmlns:p14="http://schemas.microsoft.com/office/powerpoint/2010/main" val="39304533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L’ultima giurisprudenza</a:t>
            </a:r>
            <a:endParaRPr lang="it-IT" dirty="0"/>
          </a:p>
        </p:txBody>
      </p:sp>
      <p:sp>
        <p:nvSpPr>
          <p:cNvPr id="3" name="Segnaposto contenuto 2"/>
          <p:cNvSpPr>
            <a:spLocks noGrp="1"/>
          </p:cNvSpPr>
          <p:nvPr>
            <p:ph idx="1"/>
          </p:nvPr>
        </p:nvSpPr>
        <p:spPr/>
        <p:txBody>
          <a:bodyPr/>
          <a:lstStyle/>
          <a:p>
            <a:pPr algn="just"/>
            <a:r>
              <a:rPr lang="it-IT" sz="2000" dirty="0" smtClean="0"/>
              <a:t>In tema di valutazione della prova testimoniale </a:t>
            </a:r>
            <a:r>
              <a:rPr lang="it-IT" sz="2000" u="sng" dirty="0" smtClean="0"/>
              <a:t>l’ambivalenza dei sentimenti provati dalla persona offesa nei confronti dell’imputato</a:t>
            </a:r>
            <a:r>
              <a:rPr lang="it-IT" sz="2000" dirty="0" smtClean="0"/>
              <a:t> non rende di per sé inattendibile la narrazione delle violenze e delle afflizioni subite imponendo solo una maggiore prudenza nell’analisi delle dichiarazioni in senso al contesto degli elementi conoscitivi a disposizione del giudice (Fattispecie in cui la Corte ha ritenuto corretta la sentenza impugnata sul punto della credibilità delle dichiarazioni rese dalla persona offesa di violenza sessuale in danno del proprio partner cui era rimasto accanto “sia per paura, sia perché gli voleva bene” , Cass. Sez. 6 del 13/5/2015 sentenza n. 31309)</a:t>
            </a:r>
            <a:endParaRPr lang="it-IT"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Due problemi aperti</a:t>
            </a:r>
            <a:endParaRPr lang="it-IT" dirty="0"/>
          </a:p>
        </p:txBody>
      </p:sp>
      <p:sp>
        <p:nvSpPr>
          <p:cNvPr id="3" name="Segnaposto contenuto 2"/>
          <p:cNvSpPr>
            <a:spLocks noGrp="1"/>
          </p:cNvSpPr>
          <p:nvPr>
            <p:ph idx="1"/>
          </p:nvPr>
        </p:nvSpPr>
        <p:spPr/>
        <p:txBody>
          <a:bodyPr>
            <a:normAutofit lnSpcReduction="10000"/>
          </a:bodyPr>
          <a:lstStyle/>
          <a:p>
            <a:pPr algn="just"/>
            <a:r>
              <a:rPr lang="it-IT" sz="2400" b="1" u="sng" dirty="0" smtClean="0"/>
              <a:t>“Trattamento” dell’autore del reato</a:t>
            </a:r>
            <a:r>
              <a:rPr lang="it-IT" sz="2400" dirty="0" smtClean="0"/>
              <a:t>: legislatore del 2013 soltanto accennato (“ Quando l’imputato si sottopone positivamente ad un programma di prevenzione della violenza organizzato dai servizi del territorio il responsabile del servizio ne dà comunicazione al P.M. e al Giudice ai fini della valutazione ai sensi dell’art. 299 comma 2 </a:t>
            </a:r>
            <a:r>
              <a:rPr lang="it-IT" sz="2400" dirty="0" err="1" smtClean="0"/>
              <a:t>c.p.p.</a:t>
            </a:r>
            <a:r>
              <a:rPr lang="it-IT" sz="2400" dirty="0" smtClean="0"/>
              <a:t>“ (attenuazione delle esigenze cautelari). Necessario per evitare casi recidiva.</a:t>
            </a:r>
          </a:p>
          <a:p>
            <a:pPr algn="just"/>
            <a:r>
              <a:rPr lang="it-IT" sz="2400" b="1" u="sng" dirty="0" smtClean="0"/>
              <a:t>Valutazione del rischio che la singola donna sta correndo. </a:t>
            </a:r>
            <a:r>
              <a:rPr lang="it-IT" sz="2400" dirty="0" smtClean="0"/>
              <a:t> La sottovalutazione del rischio costituisce una delle cause maggiori del </a:t>
            </a:r>
            <a:r>
              <a:rPr lang="it-IT" sz="2400" b="1" dirty="0" err="1" smtClean="0"/>
              <a:t>femminicidio</a:t>
            </a:r>
            <a:r>
              <a:rPr lang="it-IT" sz="2400" b="1" dirty="0"/>
              <a:t> </a:t>
            </a:r>
            <a:r>
              <a:rPr lang="it-IT" sz="2400" b="1" dirty="0" smtClean="0"/>
              <a:t>che non è mai un evento inevitabile.</a:t>
            </a:r>
            <a:r>
              <a:rPr lang="it-IT" sz="2400" dirty="0" smtClean="0"/>
              <a:t> </a:t>
            </a:r>
          </a:p>
          <a:p>
            <a:endParaRPr lang="it-IT" dirty="0"/>
          </a:p>
        </p:txBody>
      </p:sp>
    </p:spTree>
    <p:extLst>
      <p:ext uri="{BB962C8B-B14F-4D97-AF65-F5344CB8AC3E}">
        <p14:creationId xmlns:p14="http://schemas.microsoft.com/office/powerpoint/2010/main" val="38584990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PERCHE’ I FEMMINICIDI</a:t>
            </a:r>
            <a:endParaRPr lang="it-IT" dirty="0">
              <a:solidFill>
                <a:srgbClr val="FF0000"/>
              </a:solidFill>
            </a:endParaRPr>
          </a:p>
        </p:txBody>
      </p:sp>
      <p:sp>
        <p:nvSpPr>
          <p:cNvPr id="3" name="Segnaposto contenuto 2"/>
          <p:cNvSpPr>
            <a:spLocks noGrp="1"/>
          </p:cNvSpPr>
          <p:nvPr>
            <p:ph idx="1"/>
          </p:nvPr>
        </p:nvSpPr>
        <p:spPr/>
        <p:txBody>
          <a:bodyPr>
            <a:normAutofit fontScale="77500" lnSpcReduction="20000"/>
          </a:bodyPr>
          <a:lstStyle/>
          <a:p>
            <a:pPr algn="just">
              <a:buFont typeface="Arial" charset="0"/>
              <a:buChar char="•"/>
            </a:pPr>
            <a:r>
              <a:rPr lang="it-IT" b="1" dirty="0" smtClean="0">
                <a:solidFill>
                  <a:srgbClr val="6352E0"/>
                </a:solidFill>
              </a:rPr>
              <a:t>Mancata denuncia da parte della donna</a:t>
            </a:r>
          </a:p>
          <a:p>
            <a:pPr algn="just">
              <a:buFont typeface="Arial" charset="0"/>
              <a:buChar char="•"/>
            </a:pPr>
            <a:r>
              <a:rPr lang="it-IT" b="1" dirty="0" smtClean="0">
                <a:solidFill>
                  <a:srgbClr val="6352E0"/>
                </a:solidFill>
              </a:rPr>
              <a:t>Trascuratezza nella trattazione della denuncia (responsabilità disciplinare, civile, eventualmente penale dell’operatore)</a:t>
            </a:r>
          </a:p>
          <a:p>
            <a:pPr algn="just">
              <a:buFont typeface="Arial" charset="0"/>
              <a:buChar char="•"/>
            </a:pPr>
            <a:r>
              <a:rPr lang="it-IT" b="1" dirty="0" smtClean="0">
                <a:solidFill>
                  <a:srgbClr val="6352E0"/>
                </a:solidFill>
              </a:rPr>
              <a:t>Non adeguata valutazione del rischio:</a:t>
            </a:r>
            <a:r>
              <a:rPr lang="it-IT" b="1" dirty="0" smtClean="0">
                <a:solidFill>
                  <a:srgbClr val="00B0F0"/>
                </a:solidFill>
              </a:rPr>
              <a:t> </a:t>
            </a:r>
            <a:r>
              <a:rPr lang="it-IT" dirty="0"/>
              <a:t>l</a:t>
            </a:r>
            <a:r>
              <a:rPr lang="it-IT" sz="2800" dirty="0" smtClean="0"/>
              <a:t>a </a:t>
            </a:r>
            <a:r>
              <a:rPr lang="it-IT" sz="2800" dirty="0"/>
              <a:t>singola valutazione del rischio di </a:t>
            </a:r>
            <a:r>
              <a:rPr lang="it-IT" sz="2800" dirty="0" smtClean="0"/>
              <a:t>recidiva da parte del magistrato </a:t>
            </a:r>
            <a:r>
              <a:rPr lang="it-IT" sz="2800" dirty="0"/>
              <a:t>diventa un’operazione estremamente difficile e a volte </a:t>
            </a:r>
            <a:r>
              <a:rPr lang="it-IT" sz="2800" dirty="0" smtClean="0"/>
              <a:t>casuale perché si adottano i normali parametri di valutazione non potendo il giudice ricorrere a consulenti esterni (art. 220 </a:t>
            </a:r>
            <a:r>
              <a:rPr lang="it-IT" sz="2800" dirty="0" err="1" smtClean="0"/>
              <a:t>c.p.p.</a:t>
            </a:r>
            <a:r>
              <a:rPr lang="it-IT" sz="2800" dirty="0" smtClean="0"/>
              <a:t>) </a:t>
            </a:r>
            <a:r>
              <a:rPr lang="it-IT" sz="2800" b="1" i="1" dirty="0" smtClean="0">
                <a:solidFill>
                  <a:srgbClr val="6352E0"/>
                </a:solidFill>
              </a:rPr>
              <a:t> </a:t>
            </a:r>
            <a:endParaRPr lang="it-IT" sz="2800" b="1" i="1" dirty="0">
              <a:solidFill>
                <a:srgbClr val="6352E0"/>
              </a:solidFill>
            </a:endParaRPr>
          </a:p>
          <a:p>
            <a:pPr algn="just">
              <a:buNone/>
            </a:pPr>
            <a:r>
              <a:rPr lang="it-IT" sz="2800" dirty="0" smtClean="0"/>
              <a:t>*   Esistono </a:t>
            </a:r>
            <a:r>
              <a:rPr lang="it-IT" sz="2800" dirty="0"/>
              <a:t>adesso strumenti scientifici per una corretta e più aderente e congrua valutazione del rischio di recidiva </a:t>
            </a:r>
            <a:r>
              <a:rPr lang="it-IT" sz="2800" dirty="0" smtClean="0"/>
              <a:t>(SARA plus) adottati dalle forze di polizia e dai medici di P.S. che possono orientare ma che devono ancora essere validati scientificamente </a:t>
            </a:r>
            <a:endParaRPr lang="it-IT" sz="2800" dirty="0"/>
          </a:p>
          <a:p>
            <a:endParaRPr lang="it-IT"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Per concludere</a:t>
            </a:r>
            <a:endParaRPr lang="it-IT" dirty="0"/>
          </a:p>
        </p:txBody>
      </p:sp>
      <p:sp>
        <p:nvSpPr>
          <p:cNvPr id="3" name="Segnaposto contenuto 2"/>
          <p:cNvSpPr>
            <a:spLocks noGrp="1"/>
          </p:cNvSpPr>
          <p:nvPr>
            <p:ph idx="1"/>
          </p:nvPr>
        </p:nvSpPr>
        <p:spPr/>
        <p:txBody>
          <a:bodyPr/>
          <a:lstStyle/>
          <a:p>
            <a:pPr algn="just"/>
            <a:r>
              <a:rPr lang="it-IT" dirty="0" smtClean="0"/>
              <a:t>Processo penale intelligente:</a:t>
            </a:r>
          </a:p>
          <a:p>
            <a:pPr algn="just"/>
            <a:r>
              <a:rPr lang="it-IT" dirty="0" smtClean="0"/>
              <a:t>* Tempi</a:t>
            </a:r>
          </a:p>
          <a:p>
            <a:pPr algn="just"/>
            <a:r>
              <a:rPr lang="it-IT" dirty="0" smtClean="0"/>
              <a:t>* Specializzazione di tutti soggetti</a:t>
            </a:r>
          </a:p>
          <a:p>
            <a:pPr algn="just"/>
            <a:r>
              <a:rPr lang="it-IT" dirty="0" smtClean="0"/>
              <a:t>* Protezione della vittima nel processo</a:t>
            </a:r>
          </a:p>
          <a:p>
            <a:pPr algn="just"/>
            <a:r>
              <a:rPr lang="it-IT" dirty="0" smtClean="0"/>
              <a:t>* Intervento del sistema della rete protettiva in favore della vittima </a:t>
            </a:r>
          </a:p>
          <a:p>
            <a:pPr algn="just"/>
            <a:r>
              <a:rPr lang="it-IT" dirty="0" smtClean="0"/>
              <a:t>* Abbattimento stereotipi culturali e giudiziari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http://images2.corriereobjects.it/methode_image/2015/04/01/Tecnologia/Foto%20Gallery/pubblicita_MGZOOM.JPG">
            <a:hlinkClick r:id="rId2" tooltip="&quot;&quot;"/>
          </p:cNvPr>
          <p:cNvPicPr/>
          <p:nvPr/>
        </p:nvPicPr>
        <p:blipFill>
          <a:blip r:embed="rId3"/>
          <a:srcRect/>
          <a:stretch>
            <a:fillRect/>
          </a:stretch>
        </p:blipFill>
        <p:spPr bwMode="auto">
          <a:xfrm>
            <a:off x="-152400" y="557212"/>
            <a:ext cx="9448800" cy="5743575"/>
          </a:xfrm>
          <a:prstGeom prst="rect">
            <a:avLst/>
          </a:prstGeom>
          <a:noFill/>
          <a:ln w="9525">
            <a:noFill/>
            <a:miter lim="800000"/>
            <a:headEnd/>
            <a:tailEnd/>
          </a:ln>
        </p:spPr>
      </p:pic>
    </p:spTree>
    <p:extLst>
      <p:ext uri="{BB962C8B-B14F-4D97-AF65-F5344CB8AC3E}">
        <p14:creationId xmlns:p14="http://schemas.microsoft.com/office/powerpoint/2010/main" val="130473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roia\Documents\MATERIALE STUDIO REATI IN FAMIGLIA\IMMAGINE PUBBLICITA' SESSIS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218" y="-1"/>
            <a:ext cx="901051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594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Nel processo penale….</a:t>
            </a:r>
            <a:endParaRPr lang="it-IT" dirty="0"/>
          </a:p>
        </p:txBody>
      </p:sp>
      <p:sp>
        <p:nvSpPr>
          <p:cNvPr id="3" name="Segnaposto contenuto 2"/>
          <p:cNvSpPr>
            <a:spLocks noGrp="1"/>
          </p:cNvSpPr>
          <p:nvPr>
            <p:ph idx="1"/>
          </p:nvPr>
        </p:nvSpPr>
        <p:spPr/>
        <p:txBody>
          <a:bodyPr>
            <a:normAutofit fontScale="92500"/>
          </a:bodyPr>
          <a:lstStyle/>
          <a:p>
            <a:r>
              <a:rPr lang="it-IT" sz="2600" dirty="0" smtClean="0"/>
              <a:t>«</a:t>
            </a:r>
            <a:r>
              <a:rPr lang="it-IT" sz="2800" dirty="0" smtClean="0"/>
              <a:t>Lei trova affascinanti sexy gli uomini che indossano una divisa ?»</a:t>
            </a:r>
          </a:p>
          <a:p>
            <a:pPr algn="just"/>
            <a:r>
              <a:rPr lang="it-IT" sz="2800" dirty="0" smtClean="0"/>
              <a:t>«La ragazza si è sottoposta a una visita ginecologica sulle malattie virali. Possiamo sapere l’esito di questa visita ?»</a:t>
            </a:r>
          </a:p>
          <a:p>
            <a:pPr algn="just"/>
            <a:r>
              <a:rPr lang="it-IT" sz="2800" dirty="0" smtClean="0"/>
              <a:t>«Lei ha detto che l’indagato le è venuto in bocca e sui vestiti: Lei ha sputato quelle che le era finito in bocca ?»</a:t>
            </a:r>
          </a:p>
          <a:p>
            <a:pPr marL="0" indent="0" algn="just">
              <a:buNone/>
            </a:pPr>
            <a:r>
              <a:rPr lang="it-IT" sz="2000" b="1" dirty="0" smtClean="0">
                <a:solidFill>
                  <a:srgbClr val="00B0F0"/>
                </a:solidFill>
              </a:rPr>
              <a:t>Domande poste dai difensori in incidente probatorio ragazze americane presunte vittime di violenza sessuale ad opera di Carabinieri a Firenze anno 2018 in aperta violazione legge 66/1996 non ammesse dal GIP</a:t>
            </a:r>
          </a:p>
          <a:p>
            <a:pPr marL="0" indent="0" algn="just">
              <a:buNone/>
            </a:pPr>
            <a:r>
              <a:rPr lang="it-IT" sz="2800" b="1" dirty="0" smtClean="0"/>
              <a:t>Motivazioni sentenze con giudizi morali («vita non lineare»)</a:t>
            </a:r>
          </a:p>
          <a:p>
            <a:pPr marL="0" indent="0" algn="just">
              <a:buNone/>
            </a:pPr>
            <a:endParaRPr lang="it-IT" sz="2000" b="1" dirty="0" smtClean="0">
              <a:solidFill>
                <a:srgbClr val="00B0F0"/>
              </a:solidFill>
            </a:endParaRPr>
          </a:p>
          <a:p>
            <a:pPr marL="0" indent="0" algn="just">
              <a:buNone/>
            </a:pPr>
            <a:endParaRPr lang="it-IT" sz="2000" b="1" dirty="0">
              <a:solidFill>
                <a:srgbClr val="00B0F0"/>
              </a:solidFill>
            </a:endParaRPr>
          </a:p>
          <a:p>
            <a:pPr marL="0" indent="0" algn="just">
              <a:buNone/>
            </a:pPr>
            <a:endParaRPr lang="it-IT" sz="2000" b="1" dirty="0">
              <a:solidFill>
                <a:srgbClr val="00B0F0"/>
              </a:solidFill>
            </a:endParaRPr>
          </a:p>
        </p:txBody>
      </p:sp>
    </p:spTree>
    <p:extLst>
      <p:ext uri="{BB962C8B-B14F-4D97-AF65-F5344CB8AC3E}">
        <p14:creationId xmlns:p14="http://schemas.microsoft.com/office/powerpoint/2010/main" val="1280010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COMMISSIONE PARLAMENTARE DI INCHIESTA SUL FEMMINICIDIO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Istituita con delibera 18/1/2017</a:t>
            </a:r>
          </a:p>
          <a:p>
            <a:r>
              <a:rPr lang="it-IT" dirty="0" smtClean="0"/>
              <a:t>Relazione finale approvata all’unanimità </a:t>
            </a:r>
            <a:r>
              <a:rPr lang="it-IT" dirty="0" smtClean="0">
                <a:hlinkClick r:id="rId2"/>
              </a:rPr>
              <a:t>http</a:t>
            </a:r>
            <a:r>
              <a:rPr lang="it-IT" dirty="0">
                <a:hlinkClick r:id="rId2"/>
              </a:rPr>
              <a:t>://www.senato.it/leg/17/BGT/Schede/docnonleg/35737.htm</a:t>
            </a:r>
            <a:r>
              <a:rPr lang="it-IT" dirty="0"/>
              <a:t> </a:t>
            </a:r>
            <a:endParaRPr lang="it-IT" dirty="0" smtClean="0"/>
          </a:p>
          <a:p>
            <a:r>
              <a:rPr lang="it-IT" dirty="0" smtClean="0"/>
              <a:t>Analisi su dati giudiziari (fonti uffici giudiziari e Ministero dell’Interno) e ISTAT</a:t>
            </a:r>
          </a:p>
          <a:p>
            <a:r>
              <a:rPr lang="it-IT" dirty="0" smtClean="0"/>
              <a:t>Audizioni di esperti</a:t>
            </a:r>
            <a:r>
              <a:rPr lang="it-IT" dirty="0"/>
              <a:t/>
            </a:r>
            <a:br>
              <a:rPr lang="it-IT" dirty="0"/>
            </a:br>
            <a:r>
              <a:rPr lang="it-IT" dirty="0"/>
              <a:t/>
            </a:r>
            <a:br>
              <a:rPr lang="it-IT" dirty="0"/>
            </a:br>
            <a:r>
              <a:rPr lang="it-IT" dirty="0"/>
              <a:t/>
            </a:r>
            <a:br>
              <a:rPr lang="it-IT" dirty="0"/>
            </a:br>
            <a:endParaRPr lang="it-IT" dirty="0"/>
          </a:p>
        </p:txBody>
      </p:sp>
    </p:spTree>
    <p:extLst>
      <p:ext uri="{BB962C8B-B14F-4D97-AF65-F5344CB8AC3E}">
        <p14:creationId xmlns:p14="http://schemas.microsoft.com/office/powerpoint/2010/main" val="36590468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4267</TotalTime>
  <Words>4265</Words>
  <Application>Microsoft Office PowerPoint</Application>
  <PresentationFormat>Presentazione su schermo (4:3)</PresentationFormat>
  <Paragraphs>271</Paragraphs>
  <Slides>58</Slides>
  <Notes>0</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Tema di Office</vt:lpstr>
      <vt:lpstr>      I reati contro le donne e i minori: politiche, leggi, strategie di tutela   S.S.M. Trieste, 30 novembre 2018  dr. Fabio Roia  Presidente di Sezione Tribunale di Milano</vt:lpstr>
      <vt:lpstr>LA NOSTRA STORIA</vt:lpstr>
      <vt:lpstr>* Comunicazione  * Pubblicità  * Stereotipi giudiziari (conflitto, denuncia strumentale)  * Linguaggio anche giudiziario  Rafforzano il senso del «posso farlo» in soggetti che non hanno una piena consapevolezza di commettere crimini</vt:lpstr>
      <vt:lpstr>Presentazione standard di PowerPoint</vt:lpstr>
      <vt:lpstr>Presentazione standard di PowerPoint</vt:lpstr>
      <vt:lpstr>Presentazione standard di PowerPoint</vt:lpstr>
      <vt:lpstr>Presentazione standard di PowerPoint</vt:lpstr>
      <vt:lpstr>Nel processo penale….</vt:lpstr>
      <vt:lpstr>LA COMMISSIONE PARLAMENTARE DI INCHIESTA SUL FEMMINICIDIO</vt:lpstr>
      <vt:lpstr>La risposta giudiziaria: luci ed ombre</vt:lpstr>
      <vt:lpstr>La risposta giudiziaria: luci ed ombre</vt:lpstr>
      <vt:lpstr>Il difficile dialogo fra area civile e area penale della crisi relazionale</vt:lpstr>
      <vt:lpstr>Prospettive di intervento normativo</vt:lpstr>
      <vt:lpstr>L’INTERVENTO DEL CONSIGLIO SUPERIORE DELLA MAGISTRATURA</vt:lpstr>
      <vt:lpstr>C.S.M. 9 maggio 2018</vt:lpstr>
      <vt:lpstr>C.S.M. 9 maggio 2018</vt:lpstr>
      <vt:lpstr>C.S.M. 9 maggio 2018</vt:lpstr>
      <vt:lpstr>C.S.M. 9 maggio 2018</vt:lpstr>
      <vt:lpstr>C.S.M. 9 maggio 2018</vt:lpstr>
      <vt:lpstr>C.S.M. 9 maggio 2018</vt:lpstr>
      <vt:lpstr>C.S.M. 9 maggio 2018</vt:lpstr>
      <vt:lpstr>C.S.M. 9 maggio 2018</vt:lpstr>
      <vt:lpstr>C.S.M. 9 maggio 2018</vt:lpstr>
      <vt:lpstr>C.S.M. 9 maggio 2018</vt:lpstr>
      <vt:lpstr>Tribunale di Milano</vt:lpstr>
      <vt:lpstr>  LA RETE -art. 18 co. II Istanbul- </vt:lpstr>
      <vt:lpstr> LA SPECIALIZZAZIONE DELLA MAGISTRATURA </vt:lpstr>
      <vt:lpstr>STRUMENTI DI PROTEZIONE DELLA VITTIMA Le Leggi</vt:lpstr>
      <vt:lpstr>LA SCELTA DELLA DONNA</vt:lpstr>
      <vt:lpstr>STRUMENTI DI PROTEZIONE DELLA VITTIMA Gli istituti processuali</vt:lpstr>
      <vt:lpstr> L’ultima giurisprudenza</vt:lpstr>
      <vt:lpstr>L’ultima giurisprudenza</vt:lpstr>
      <vt:lpstr>Violenza assistita</vt:lpstr>
      <vt:lpstr>PERMESSO DI SOGGIORNO Vittima</vt:lpstr>
      <vt:lpstr>GRATUITO PATROCINIO</vt:lpstr>
      <vt:lpstr>LA VITTIMA VULNERABILE – Direttiva 2012/29 UE D.Lvo 212/2015</vt:lpstr>
      <vt:lpstr>Definizione di vulnerabilità della persona offesa</vt:lpstr>
      <vt:lpstr>AGENZIA PER LA VITTIMA VULNERABILE</vt:lpstr>
      <vt:lpstr>Tutela processuale della vittima vulnerabile</vt:lpstr>
      <vt:lpstr>Legge a favore degli orfani per crimini domestici</vt:lpstr>
      <vt:lpstr>Legge a favore degli orfani per crimini domestici</vt:lpstr>
      <vt:lpstr>Legge a favore degli orfani per crimini domestici</vt:lpstr>
      <vt:lpstr>Legge a favore degli orfani per crimini domestici</vt:lpstr>
      <vt:lpstr>Le misure di prevenzione per le vittime di violenza</vt:lpstr>
      <vt:lpstr>Il nuovo tribunale della prevenzione </vt:lpstr>
      <vt:lpstr>SOGGETTI DESTINATARI  AI QUALI RIFERIRE GLI AUTORI DI VIOLENZA</vt:lpstr>
      <vt:lpstr>INTERVENTO DI PREVENZIONE: DECISIONE E SANZIONI</vt:lpstr>
      <vt:lpstr>PRESCRIZIONI PARTICOLARI</vt:lpstr>
      <vt:lpstr>PRESCRIZIONI PARTICOLARI</vt:lpstr>
      <vt:lpstr>PRESCRIZIONI PARTICOLARI</vt:lpstr>
      <vt:lpstr>PRESCRIZIONI PARTICOLARI</vt:lpstr>
      <vt:lpstr>PRESCRIZIONI PARTICOLARI</vt:lpstr>
      <vt:lpstr>Il materiale probatorio nelle violenze domestiche</vt:lpstr>
      <vt:lpstr> LA FORMAZIONE DELLA PROVA A RISCONTRO  deresponsabilizzazione processuale  della vittima richiesta anche dalla Convenzione di Istanbul </vt:lpstr>
      <vt:lpstr>L’ultima giurisprudenza</vt:lpstr>
      <vt:lpstr>Due problemi aperti</vt:lpstr>
      <vt:lpstr>PERCHE’ I FEMMINICIDI</vt:lpstr>
      <vt:lpstr>Per concludere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Contrasto alla violenza: maltrattamento e stalking</dc:title>
  <dc:creator>Anna Costanza Baldry</dc:creator>
  <cp:lastModifiedBy>Roia Fabio</cp:lastModifiedBy>
  <cp:revision>181</cp:revision>
  <cp:lastPrinted>2018-07-20T07:41:43Z</cp:lastPrinted>
  <dcterms:created xsi:type="dcterms:W3CDTF">2011-04-15T12:12:57Z</dcterms:created>
  <dcterms:modified xsi:type="dcterms:W3CDTF">2018-11-17T15:48:12Z</dcterms:modified>
</cp:coreProperties>
</file>